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82" r:id="rId6"/>
    <p:sldId id="278" r:id="rId7"/>
    <p:sldId id="279" r:id="rId8"/>
    <p:sldId id="280" r:id="rId9"/>
    <p:sldId id="281" r:id="rId10"/>
    <p:sldId id="283" r:id="rId11"/>
    <p:sldId id="284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1DC-C720-42C9-9A55-8490FA93B4A8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9DEF-22DD-4F1D-A4FE-129D1360AF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1DC-C720-42C9-9A55-8490FA93B4A8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9DEF-22DD-4F1D-A4FE-129D1360AF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1DC-C720-42C9-9A55-8490FA93B4A8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9DEF-22DD-4F1D-A4FE-129D1360AF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1DC-C720-42C9-9A55-8490FA93B4A8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9DEF-22DD-4F1D-A4FE-129D1360AF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1DC-C720-42C9-9A55-8490FA93B4A8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9DEF-22DD-4F1D-A4FE-129D1360AF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1DC-C720-42C9-9A55-8490FA93B4A8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9DEF-22DD-4F1D-A4FE-129D1360AF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1DC-C720-42C9-9A55-8490FA93B4A8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9DEF-22DD-4F1D-A4FE-129D1360AF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1DC-C720-42C9-9A55-8490FA93B4A8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9DEF-22DD-4F1D-A4FE-129D1360AF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1DC-C720-42C9-9A55-8490FA93B4A8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9DEF-22DD-4F1D-A4FE-129D1360AF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1DC-C720-42C9-9A55-8490FA93B4A8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9DEF-22DD-4F1D-A4FE-129D1360AF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1DC-C720-42C9-9A55-8490FA93B4A8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9DEF-22DD-4F1D-A4FE-129D1360AF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181DC-C720-42C9-9A55-8490FA93B4A8}" type="datetimeFigureOut">
              <a:rPr lang="ru-RU" smtClean="0"/>
              <a:pPr/>
              <a:t>12.04.2020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B9DEF-22DD-4F1D-A4FE-129D1360AF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АНИМАШКИ\5hgfj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142984"/>
            <a:ext cx="6529406" cy="152071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опытно-экспериментальной деятельности 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 Мы юные исследователи»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старшей группе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714884"/>
            <a:ext cx="3744416" cy="61437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Подготовила: Лапина Е.Н.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лексей\Desktop\АНИМАШКИ\5hgfj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215106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«Таинственные стёкла»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25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5254" r="10031"/>
          <a:stretch>
            <a:fillRect/>
          </a:stretch>
        </p:blipFill>
        <p:spPr>
          <a:xfrm>
            <a:off x="1785918" y="1142984"/>
            <a:ext cx="3286148" cy="2047579"/>
          </a:xfrm>
        </p:spPr>
      </p:pic>
      <p:pic>
        <p:nvPicPr>
          <p:cNvPr id="5" name="Рисунок 4" descr="SAM_2543.JPG"/>
          <p:cNvPicPr>
            <a:picLocks noChangeAspect="1"/>
          </p:cNvPicPr>
          <p:nvPr/>
        </p:nvPicPr>
        <p:blipFill>
          <a:blip r:embed="rId4" cstate="print"/>
          <a:srcRect t="39216" r="29411"/>
          <a:stretch>
            <a:fillRect/>
          </a:stretch>
        </p:blipFill>
        <p:spPr>
          <a:xfrm>
            <a:off x="5214942" y="1142985"/>
            <a:ext cx="3143272" cy="2030000"/>
          </a:xfrm>
          <a:prstGeom prst="rect">
            <a:avLst/>
          </a:prstGeom>
        </p:spPr>
      </p:pic>
      <p:pic>
        <p:nvPicPr>
          <p:cNvPr id="6" name="Рисунок 5" descr="SAM_2550.JPG"/>
          <p:cNvPicPr>
            <a:picLocks noChangeAspect="1"/>
          </p:cNvPicPr>
          <p:nvPr/>
        </p:nvPicPr>
        <p:blipFill>
          <a:blip r:embed="rId5" cstate="print"/>
          <a:srcRect l="3846" t="20513" r="5768"/>
          <a:stretch>
            <a:fillRect/>
          </a:stretch>
        </p:blipFill>
        <p:spPr>
          <a:xfrm>
            <a:off x="5000628" y="3571876"/>
            <a:ext cx="3357586" cy="2214554"/>
          </a:xfrm>
          <a:prstGeom prst="rect">
            <a:avLst/>
          </a:prstGeom>
        </p:spPr>
      </p:pic>
      <p:pic>
        <p:nvPicPr>
          <p:cNvPr id="7" name="Рисунок 6" descr="SAM_2558.JPG"/>
          <p:cNvPicPr>
            <a:picLocks noChangeAspect="1"/>
          </p:cNvPicPr>
          <p:nvPr/>
        </p:nvPicPr>
        <p:blipFill>
          <a:blip r:embed="rId6" cstate="print"/>
          <a:srcRect l="22298" t="10811" r="24999" b="8107"/>
          <a:stretch>
            <a:fillRect/>
          </a:stretch>
        </p:blipFill>
        <p:spPr>
          <a:xfrm>
            <a:off x="2857488" y="3571876"/>
            <a:ext cx="1857388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537.JPG"/>
          <p:cNvPicPr>
            <a:picLocks noChangeAspect="1"/>
          </p:cNvPicPr>
          <p:nvPr/>
        </p:nvPicPr>
        <p:blipFill>
          <a:blip r:embed="rId2" cstate="print"/>
          <a:srcRect l="1136" t="31818" r="5681" b="6060"/>
          <a:stretch>
            <a:fillRect/>
          </a:stretch>
        </p:blipFill>
        <p:spPr>
          <a:xfrm>
            <a:off x="1643042" y="1857364"/>
            <a:ext cx="5857916" cy="2928958"/>
          </a:xfrm>
          <a:prstGeom prst="rect">
            <a:avLst/>
          </a:prstGeom>
        </p:spPr>
      </p:pic>
      <p:pic>
        <p:nvPicPr>
          <p:cNvPr id="5" name="Рисунок 4" descr="SAM_2457.JPG"/>
          <p:cNvPicPr>
            <a:picLocks noChangeAspect="1"/>
          </p:cNvPicPr>
          <p:nvPr/>
        </p:nvPicPr>
        <p:blipFill>
          <a:blip r:embed="rId3" cstate="print"/>
          <a:srcRect l="16667" t="16666" r="6249" b="2778"/>
          <a:stretch>
            <a:fillRect/>
          </a:stretch>
        </p:blipFill>
        <p:spPr>
          <a:xfrm>
            <a:off x="6357950" y="4699438"/>
            <a:ext cx="2571768" cy="2015710"/>
          </a:xfrm>
          <a:prstGeom prst="rect">
            <a:avLst/>
          </a:prstGeom>
        </p:spPr>
      </p:pic>
      <p:pic>
        <p:nvPicPr>
          <p:cNvPr id="6" name="Рисунок 5" descr="SAM_2488.JPG"/>
          <p:cNvPicPr>
            <a:picLocks noChangeAspect="1"/>
          </p:cNvPicPr>
          <p:nvPr/>
        </p:nvPicPr>
        <p:blipFill>
          <a:blip r:embed="rId4" cstate="print"/>
          <a:srcRect l="2381" t="22222"/>
          <a:stretch>
            <a:fillRect/>
          </a:stretch>
        </p:blipFill>
        <p:spPr>
          <a:xfrm>
            <a:off x="6072198" y="142852"/>
            <a:ext cx="2928926" cy="1750207"/>
          </a:xfrm>
          <a:prstGeom prst="rect">
            <a:avLst/>
          </a:prstGeom>
        </p:spPr>
      </p:pic>
      <p:pic>
        <p:nvPicPr>
          <p:cNvPr id="7" name="Рисунок 6" descr="SAM_2493.JPG"/>
          <p:cNvPicPr>
            <a:picLocks noChangeAspect="1"/>
          </p:cNvPicPr>
          <p:nvPr/>
        </p:nvPicPr>
        <p:blipFill>
          <a:blip r:embed="rId5" cstate="print"/>
          <a:srcRect t="6838" b="11110"/>
          <a:stretch>
            <a:fillRect/>
          </a:stretch>
        </p:blipFill>
        <p:spPr>
          <a:xfrm>
            <a:off x="214282" y="142852"/>
            <a:ext cx="2786050" cy="1714512"/>
          </a:xfrm>
          <a:prstGeom prst="rect">
            <a:avLst/>
          </a:prstGeom>
        </p:spPr>
      </p:pic>
      <p:pic>
        <p:nvPicPr>
          <p:cNvPr id="8" name="Рисунок 7" descr="SAM_2516.JPG"/>
          <p:cNvPicPr>
            <a:picLocks noChangeAspect="1"/>
          </p:cNvPicPr>
          <p:nvPr/>
        </p:nvPicPr>
        <p:blipFill>
          <a:blip r:embed="rId6" cstate="print"/>
          <a:srcRect l="11905" t="12699"/>
          <a:stretch>
            <a:fillRect/>
          </a:stretch>
        </p:blipFill>
        <p:spPr>
          <a:xfrm>
            <a:off x="214282" y="4714884"/>
            <a:ext cx="2643174" cy="1964521"/>
          </a:xfrm>
          <a:prstGeom prst="rect">
            <a:avLst/>
          </a:prstGeom>
        </p:spPr>
      </p:pic>
      <p:pic>
        <p:nvPicPr>
          <p:cNvPr id="9" name="Рисунок 8" descr="SAM_2533.JPG"/>
          <p:cNvPicPr>
            <a:picLocks noChangeAspect="1"/>
          </p:cNvPicPr>
          <p:nvPr/>
        </p:nvPicPr>
        <p:blipFill>
          <a:blip r:embed="rId7" cstate="print"/>
          <a:srcRect l="4839" t="32259" r="12902"/>
          <a:stretch>
            <a:fillRect/>
          </a:stretch>
        </p:blipFill>
        <p:spPr>
          <a:xfrm>
            <a:off x="3286116" y="5072074"/>
            <a:ext cx="2428892" cy="1500174"/>
          </a:xfrm>
          <a:prstGeom prst="rect">
            <a:avLst/>
          </a:prstGeom>
        </p:spPr>
      </p:pic>
      <p:pic>
        <p:nvPicPr>
          <p:cNvPr id="10" name="Рисунок 9" descr="SAM_2532.JPG"/>
          <p:cNvPicPr>
            <a:picLocks noChangeAspect="1"/>
          </p:cNvPicPr>
          <p:nvPr/>
        </p:nvPicPr>
        <p:blipFill>
          <a:blip r:embed="rId8" cstate="print"/>
          <a:srcRect t="8000" b="11999"/>
          <a:stretch>
            <a:fillRect/>
          </a:stretch>
        </p:blipFill>
        <p:spPr>
          <a:xfrm>
            <a:off x="3357554" y="285728"/>
            <a:ext cx="2381235" cy="1428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Users\Алексей\Desktop\АНИМАШКИ\5hgfj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976664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УВАЖАЕМЫЕ КОЛЛЕГИ,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СПАСИБО ЗА ВНИМАНИЕ!</a:t>
            </a:r>
          </a:p>
          <a:p>
            <a:pPr algn="ct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СЧАСТЬЯ ВСЕМ И УДАЧИ,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ТВОРЧЕСКИХ УСПЕХОВ И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БЛАГОПОЛУЧИЯ!</a:t>
            </a:r>
          </a:p>
          <a:p>
            <a:pPr algn="ctr">
              <a:buNone/>
            </a:pPr>
            <a:endParaRPr lang="ru-RU" b="1" i="1" dirty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ей\Desktop\АНИМАШКИ\5hgfj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285860"/>
            <a:ext cx="5857916" cy="2071701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основе данной экспериментальной деятельности дошкольников лежит жажда познания, стремления к открытиям, любознательность, потребность в умственных впечатлениях, и наша задача удовлетворить потребности детей, что в свою очередь приведёт к интеллектуальному и эмоциональному развитию.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esktop\АНИМАШКИ\5hgfj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357166"/>
            <a:ext cx="6686568" cy="457203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Практическое внедрение детского экспериментирования как средства развития познавательной активности.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развитию у детей познавательной активности, любознательности, потребности в умственных впечатлениях детей, стремления к самостоятельному познанию и размышлению, что в свою очередь приведёт к интеллектуальному, эмоциональному развитию;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познавательно – исследовательские способности у детей в процессе совместной исследовательской деятельности и практических  опытов.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Расширять представления детей об окружающем мире через знакомство с основными физическими свойствами и явлениями;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Развивать связную речь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побуждать рассуждать, аргументировать, пользоваться речью-доказательством;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Развивать познавательные интересы детей в процессе исследовательской деятельности;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Развивать наблюдательность;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Воспитывать интерес детей к экспериментальной деятельности;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Воспитывать такие качества как желание помочь другим, умение договариваться друг с другом для решения общих задач;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Воспитывать интерес к экспериментальной деятельности и желание заниматься ею; самостоятельность; аккуратность, желание добиваться положительного результата в процессе работы.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8.Научить проводить простые опыты.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ей\Desktop\АНИМАШКИ\5hgfj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214422"/>
            <a:ext cx="6429420" cy="407196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Формирование у детей предпосылок поисковой деятельности, интеллектуальной инициативы.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Умение определять возможные методы решения проблемы с помощью взрослого, а затем и самостоятельно.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Умение применять методы, способствующие решению поставленной задачи, с использованием различных вариантов.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Желание пользоваться специальной терминологией, ведение конструктивной беседы в процессе совместной, а затем самостоятельной исследовательской деятельности.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Рост уровня любознательности, наблюдательности.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Активизация речи детей, словарный запас пополнить многими понятиями.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Желание самостоятельно делать выводы и выдвигать гипотезы.</a:t>
            </a:r>
          </a:p>
          <a:p>
            <a:pPr>
              <a:buNone/>
            </a:pPr>
            <a:endParaRPr lang="ru-RU" sz="1800" u="sng" dirty="0" smtClean="0"/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Материалы и оборудование: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наборы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индивидуальные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трубочки-соломинки, воронки, лупы, пробирки, одноразовые стаканы, баночки, ситечко, разноцветное стекло, игрушки –животные, оборудование для занятий.</a:t>
            </a: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лексей\Desktop\АНИМАШКИ\5hgfj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8128000" cy="6502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428604"/>
            <a:ext cx="64294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 проекта: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Краткосрочный, познавательно- исследовательский, групповой.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Участники проекта: Лапина Е.Н. воспитатель, дети, родители.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Сроки реализации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22 июля  2019г. – 26 июля 2019г.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с родителями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(консультации)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«Организация детского экспериментирования в домашних условиях»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«Экспериментирование с водой»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2143116"/>
            <a:ext cx="60722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реализации проекта:</a:t>
            </a:r>
          </a:p>
          <a:p>
            <a:pPr algn="just"/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I этап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 информационно-аналитический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(подготовительный)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Знакомство с темой проекта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Изучение методических материалов, материалов сети интернет;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Выявление проблемы, цели, задачи проекта;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Подбор методического материала по данной теме;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Создание развивающей среды для работы;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Настроить детей и их родителей на совместную работу, создать положительный эмоциональный фон;</a:t>
            </a:r>
          </a:p>
          <a:p>
            <a:pPr algn="just"/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II этап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 творческий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(основной)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Организованная образовательная деятельность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Самостоятельная деятельность детей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Совместная деятельность взрослого и детей, а также ребенка со сверстником</a:t>
            </a:r>
          </a:p>
          <a:p>
            <a:pPr algn="just"/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III этап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 заключительный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Обобщение и анализ результатов работы;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Выявление полученных знаний детей в ходе проектной деятельности;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Подведение итогов работы над проектом.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лексей\Desktop\АНИМАШКИ\5hgfj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«Волшебное сито»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24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1842" b="10526"/>
          <a:stretch>
            <a:fillRect/>
          </a:stretch>
        </p:blipFill>
        <p:spPr>
          <a:xfrm>
            <a:off x="1500166" y="1142984"/>
            <a:ext cx="3003198" cy="2286016"/>
          </a:xfrm>
        </p:spPr>
      </p:pic>
      <p:pic>
        <p:nvPicPr>
          <p:cNvPr id="5" name="Рисунок 4" descr="SAM_24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643314"/>
            <a:ext cx="3524243" cy="2643182"/>
          </a:xfrm>
          <a:prstGeom prst="rect">
            <a:avLst/>
          </a:prstGeom>
        </p:spPr>
      </p:pic>
      <p:pic>
        <p:nvPicPr>
          <p:cNvPr id="6" name="Рисунок 5" descr="SAM_24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19660" y="1142984"/>
            <a:ext cx="3048021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Алексей\Desktop\АНИМАШКИ\5hgfj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«Волшебный рисунок»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24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3108" y="1000108"/>
            <a:ext cx="2762269" cy="2071702"/>
          </a:xfrm>
        </p:spPr>
      </p:pic>
      <p:pic>
        <p:nvPicPr>
          <p:cNvPr id="7" name="Рисунок 6" descr="SAM_24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000108"/>
            <a:ext cx="2714644" cy="2035983"/>
          </a:xfrm>
          <a:prstGeom prst="rect">
            <a:avLst/>
          </a:prstGeom>
        </p:spPr>
      </p:pic>
      <p:pic>
        <p:nvPicPr>
          <p:cNvPr id="8" name="Рисунок 7" descr="SAM_2421.JPG"/>
          <p:cNvPicPr>
            <a:picLocks noChangeAspect="1"/>
          </p:cNvPicPr>
          <p:nvPr/>
        </p:nvPicPr>
        <p:blipFill>
          <a:blip r:embed="rId5" cstate="print"/>
          <a:srcRect l="10257" r="5127"/>
          <a:stretch>
            <a:fillRect/>
          </a:stretch>
        </p:blipFill>
        <p:spPr>
          <a:xfrm>
            <a:off x="2285984" y="3143248"/>
            <a:ext cx="2357454" cy="2089538"/>
          </a:xfrm>
          <a:prstGeom prst="rect">
            <a:avLst/>
          </a:prstGeom>
        </p:spPr>
      </p:pic>
      <p:pic>
        <p:nvPicPr>
          <p:cNvPr id="9" name="Рисунок 8" descr="SAM_2422.JPG"/>
          <p:cNvPicPr>
            <a:picLocks noChangeAspect="1"/>
          </p:cNvPicPr>
          <p:nvPr/>
        </p:nvPicPr>
        <p:blipFill>
          <a:blip r:embed="rId6" cstate="print"/>
          <a:srcRect l="17073" r="19511"/>
          <a:stretch>
            <a:fillRect/>
          </a:stretch>
        </p:blipFill>
        <p:spPr>
          <a:xfrm>
            <a:off x="4714876" y="3143248"/>
            <a:ext cx="1857388" cy="2196695"/>
          </a:xfrm>
          <a:prstGeom prst="rect">
            <a:avLst/>
          </a:prstGeom>
        </p:spPr>
      </p:pic>
      <p:pic>
        <p:nvPicPr>
          <p:cNvPr id="11" name="Рисунок 10" descr="SAM_2425.JPG"/>
          <p:cNvPicPr>
            <a:picLocks noChangeAspect="1"/>
          </p:cNvPicPr>
          <p:nvPr/>
        </p:nvPicPr>
        <p:blipFill>
          <a:blip r:embed="rId7" cstate="print"/>
          <a:srcRect r="14529"/>
          <a:stretch>
            <a:fillRect/>
          </a:stretch>
        </p:blipFill>
        <p:spPr>
          <a:xfrm>
            <a:off x="6643702" y="3071810"/>
            <a:ext cx="1785950" cy="27860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лексей\Desktop\АНИМАШКИ\5hgfj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71480"/>
            <a:ext cx="6286544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«Песочная страна»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24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76552" y="1357298"/>
            <a:ext cx="2595582" cy="1946686"/>
          </a:xfrm>
        </p:spPr>
      </p:pic>
      <p:pic>
        <p:nvPicPr>
          <p:cNvPr id="5" name="Рисунок 4" descr="SAM_24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357298"/>
            <a:ext cx="2571768" cy="1928826"/>
          </a:xfrm>
          <a:prstGeom prst="rect">
            <a:avLst/>
          </a:prstGeom>
        </p:spPr>
      </p:pic>
      <p:pic>
        <p:nvPicPr>
          <p:cNvPr id="7" name="Рисунок 6" descr="SAM_24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1" y="3500438"/>
            <a:ext cx="2952771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ексей\Desktop\АНИМАШКИ\5hgfj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2"/>
            <a:ext cx="8128000" cy="6502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Чьи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леды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24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57356" y="1142984"/>
            <a:ext cx="3143272" cy="2357454"/>
          </a:xfrm>
        </p:spPr>
      </p:pic>
      <p:pic>
        <p:nvPicPr>
          <p:cNvPr id="6" name="Рисунок 5" descr="SAM_24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142984"/>
            <a:ext cx="3143272" cy="2357454"/>
          </a:xfrm>
          <a:prstGeom prst="rect">
            <a:avLst/>
          </a:prstGeom>
        </p:spPr>
      </p:pic>
      <p:pic>
        <p:nvPicPr>
          <p:cNvPr id="7" name="Рисунок 6" descr="SAM_24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3714752"/>
            <a:ext cx="2928958" cy="21967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101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Проект  по опытно-экспериментальной деятельности  « Мы юные исследователи»   в старшей группе </vt:lpstr>
      <vt:lpstr>Слайд 2</vt:lpstr>
      <vt:lpstr>Слайд 3</vt:lpstr>
      <vt:lpstr>Ожидаемый результат</vt:lpstr>
      <vt:lpstr>Слайд 5</vt:lpstr>
      <vt:lpstr>   «Волшебное сито»</vt:lpstr>
      <vt:lpstr>       «Волшебный рисунок»</vt:lpstr>
      <vt:lpstr>      «Песочная страна»</vt:lpstr>
      <vt:lpstr>      Чьи леды?</vt:lpstr>
      <vt:lpstr>«Таинственные стёкла»</vt:lpstr>
      <vt:lpstr>Слайд 11</vt:lpstr>
      <vt:lpstr>Слайд 12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«ОПЫТЫ И ЭКСПЕРИСЕНТЫ – ЭТО ЗДОРОВО!</dc:title>
  <dc:creator>Масалкин Алексей</dc:creator>
  <cp:lastModifiedBy>user</cp:lastModifiedBy>
  <cp:revision>45</cp:revision>
  <dcterms:created xsi:type="dcterms:W3CDTF">2016-11-26T10:03:25Z</dcterms:created>
  <dcterms:modified xsi:type="dcterms:W3CDTF">2020-04-12T16:52:16Z</dcterms:modified>
</cp:coreProperties>
</file>