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58" r:id="rId4"/>
    <p:sldId id="261" r:id="rId5"/>
    <p:sldId id="283" r:id="rId6"/>
    <p:sldId id="264" r:id="rId7"/>
    <p:sldId id="308" r:id="rId8"/>
    <p:sldId id="295" r:id="rId9"/>
    <p:sldId id="275" r:id="rId10"/>
    <p:sldId id="309" r:id="rId11"/>
    <p:sldId id="303" r:id="rId12"/>
    <p:sldId id="304" r:id="rId13"/>
    <p:sldId id="268" r:id="rId14"/>
    <p:sldId id="310" r:id="rId15"/>
    <p:sldId id="301" r:id="rId16"/>
    <p:sldId id="284" r:id="rId17"/>
    <p:sldId id="280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55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8790" autoAdjust="0"/>
    <p:restoredTop sz="93279" autoAdjust="0"/>
  </p:normalViewPr>
  <p:slideViewPr>
    <p:cSldViewPr>
      <p:cViewPr>
        <p:scale>
          <a:sx n="100" d="100"/>
          <a:sy n="100" d="100"/>
        </p:scale>
        <p:origin x="-282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3" d="100"/>
          <a:sy n="123" d="100"/>
        </p:scale>
        <p:origin x="-489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1DEA1-0440-4CCA-8D71-C93E4D89942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C19B5-8B16-489C-B05B-EB5D9299F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241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C19B5-8B16-489C-B05B-EB5D9299FEA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286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C19B5-8B16-489C-B05B-EB5D9299FEA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C19B5-8B16-489C-B05B-EB5D9299FEA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C19B5-8B16-489C-B05B-EB5D9299FEA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C19B5-8B16-489C-B05B-EB5D9299FEA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557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esentations\NewYearBlueLight\NewYearBlueLightMain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071546"/>
            <a:ext cx="8501122" cy="14700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071810"/>
            <a:ext cx="6400800" cy="7858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resentations\NewYearBlueLight\NewYearBlueLightSlai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rgbClr val="0070C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.33b.ru/smile.103880.html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214422"/>
            <a:ext cx="6786578" cy="3000396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Проектная деятельность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по теме </a:t>
            </a:r>
          </a:p>
          <a:p>
            <a:r>
              <a:rPr lang="ru-RU" sz="4800" dirty="0" smtClean="0">
                <a:solidFill>
                  <a:srgbClr val="002060"/>
                </a:solidFill>
              </a:rPr>
              <a:t>«Зимующие птицы»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совместно с родителями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в старшей группе  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582" y="4857761"/>
            <a:ext cx="417010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i="1" dirty="0" smtClean="0">
                <a:ln>
                  <a:solidFill>
                    <a:schemeClr val="tx1"/>
                  </a:solidFill>
                </a:ln>
                <a:latin typeface="+mj-lt"/>
                <a:cs typeface="Times New Roman" pitchFamily="18" charset="0"/>
              </a:rPr>
              <a:t>Подготовили:  Е.Н.Лапина</a:t>
            </a:r>
          </a:p>
          <a:p>
            <a:r>
              <a:rPr lang="ru-RU" sz="2400" b="1" i="1" dirty="0" smtClean="0">
                <a:ln>
                  <a:solidFill>
                    <a:schemeClr val="tx1"/>
                  </a:solidFill>
                </a:ln>
                <a:latin typeface="+mj-lt"/>
                <a:cs typeface="Times New Roman" pitchFamily="18" charset="0"/>
              </a:rPr>
              <a:t>                              О.Е.Нечаева	</a:t>
            </a:r>
          </a:p>
        </p:txBody>
      </p:sp>
      <p:pic>
        <p:nvPicPr>
          <p:cNvPr id="6" name="Рисунок 5" descr="0_72a16_6804aa12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3929066"/>
            <a:ext cx="835610" cy="1182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vnmb5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2348880"/>
            <a:ext cx="936501" cy="1304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8763">
        <p14:reveal/>
      </p:transition>
    </mc:Choice>
    <mc:Fallback>
      <p:transition spd="slow" advTm="87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ello_html_7025e6d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5286388"/>
            <a:ext cx="71438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SAM_2960.JPG"/>
          <p:cNvPicPr>
            <a:picLocks noChangeAspect="1"/>
          </p:cNvPicPr>
          <p:nvPr/>
        </p:nvPicPr>
        <p:blipFill>
          <a:blip r:embed="rId3" cstate="print"/>
          <a:srcRect l="22006" r="11975"/>
          <a:stretch>
            <a:fillRect/>
          </a:stretch>
        </p:blipFill>
        <p:spPr>
          <a:xfrm rot="21428140">
            <a:off x="1000100" y="857232"/>
            <a:ext cx="2214578" cy="220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21358996">
            <a:off x="294356" y="197938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Игра-драматизация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«Соловей и ворона»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AM_28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785794"/>
            <a:ext cx="2928958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14810" y="21429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"Интервью"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Тема: «Зимующие птицы».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SAM_2894.JPG"/>
          <p:cNvPicPr>
            <a:picLocks noChangeAspect="1"/>
          </p:cNvPicPr>
          <p:nvPr/>
        </p:nvPicPr>
        <p:blipFill>
          <a:blip r:embed="rId5" cstate="print"/>
          <a:srcRect t="22222"/>
          <a:stretch>
            <a:fillRect/>
          </a:stretch>
        </p:blipFill>
        <p:spPr>
          <a:xfrm>
            <a:off x="4714876" y="4286256"/>
            <a:ext cx="404135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AM_2901.JPG"/>
          <p:cNvPicPr>
            <a:picLocks noChangeAspect="1"/>
          </p:cNvPicPr>
          <p:nvPr/>
        </p:nvPicPr>
        <p:blipFill>
          <a:blip r:embed="rId6" cstate="print"/>
          <a:srcRect t="5000" r="9999"/>
          <a:stretch>
            <a:fillRect/>
          </a:stretch>
        </p:blipFill>
        <p:spPr>
          <a:xfrm>
            <a:off x="500034" y="3714752"/>
            <a:ext cx="1928826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AM_2911.JPG"/>
          <p:cNvPicPr>
            <a:picLocks noChangeAspect="1"/>
          </p:cNvPicPr>
          <p:nvPr/>
        </p:nvPicPr>
        <p:blipFill>
          <a:blip r:embed="rId7" cstate="print"/>
          <a:srcRect t="3704" r="2778"/>
          <a:stretch>
            <a:fillRect/>
          </a:stretch>
        </p:blipFill>
        <p:spPr>
          <a:xfrm>
            <a:off x="2786050" y="2571744"/>
            <a:ext cx="250033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SAM_29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71736" y="4857760"/>
            <a:ext cx="2000232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2795.JPG"/>
          <p:cNvPicPr>
            <a:picLocks noChangeAspect="1"/>
          </p:cNvPicPr>
          <p:nvPr/>
        </p:nvPicPr>
        <p:blipFill>
          <a:blip r:embed="rId2" cstate="print"/>
          <a:srcRect l="4878" r="7317" b="18699"/>
          <a:stretch>
            <a:fillRect/>
          </a:stretch>
        </p:blipFill>
        <p:spPr>
          <a:xfrm>
            <a:off x="500034" y="785794"/>
            <a:ext cx="2571768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2796.JPG"/>
          <p:cNvPicPr>
            <a:picLocks noChangeAspect="1"/>
          </p:cNvPicPr>
          <p:nvPr/>
        </p:nvPicPr>
        <p:blipFill>
          <a:blip r:embed="rId3" cstate="print"/>
          <a:srcRect l="2500" r="7500" b="16667"/>
          <a:stretch>
            <a:fillRect/>
          </a:stretch>
        </p:blipFill>
        <p:spPr>
          <a:xfrm>
            <a:off x="3214678" y="785794"/>
            <a:ext cx="2571768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2797.JPG"/>
          <p:cNvPicPr>
            <a:picLocks noChangeAspect="1"/>
          </p:cNvPicPr>
          <p:nvPr/>
        </p:nvPicPr>
        <p:blipFill>
          <a:blip r:embed="rId4" cstate="print"/>
          <a:srcRect l="15000" r="12500"/>
          <a:stretch>
            <a:fillRect/>
          </a:stretch>
        </p:blipFill>
        <p:spPr>
          <a:xfrm>
            <a:off x="6000760" y="4500570"/>
            <a:ext cx="207170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M_2800.JPG"/>
          <p:cNvPicPr>
            <a:picLocks noChangeAspect="1"/>
          </p:cNvPicPr>
          <p:nvPr/>
        </p:nvPicPr>
        <p:blipFill>
          <a:blip r:embed="rId5" cstate="print"/>
          <a:srcRect l="11030" t="8824" r="7352" b="11764"/>
          <a:stretch>
            <a:fillRect/>
          </a:stretch>
        </p:blipFill>
        <p:spPr>
          <a:xfrm>
            <a:off x="500034" y="2714620"/>
            <a:ext cx="2571768" cy="187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AM_2801.JPG"/>
          <p:cNvPicPr>
            <a:picLocks noChangeAspect="1"/>
          </p:cNvPicPr>
          <p:nvPr/>
        </p:nvPicPr>
        <p:blipFill>
          <a:blip r:embed="rId6" cstate="print"/>
          <a:srcRect l="2679" t="3571" r="3570" b="7142"/>
          <a:stretch>
            <a:fillRect/>
          </a:stretch>
        </p:blipFill>
        <p:spPr>
          <a:xfrm>
            <a:off x="5929322" y="785794"/>
            <a:ext cx="250033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AM_2920.JPG"/>
          <p:cNvPicPr>
            <a:picLocks noChangeAspect="1"/>
          </p:cNvPicPr>
          <p:nvPr/>
        </p:nvPicPr>
        <p:blipFill>
          <a:blip r:embed="rId7" cstate="print"/>
          <a:srcRect l="9091" t="15152" r="6817" b="9090"/>
          <a:stretch>
            <a:fillRect/>
          </a:stretch>
        </p:blipFill>
        <p:spPr>
          <a:xfrm>
            <a:off x="500034" y="4714884"/>
            <a:ext cx="2537478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AM_2923.JPG"/>
          <p:cNvPicPr>
            <a:picLocks noChangeAspect="1"/>
          </p:cNvPicPr>
          <p:nvPr/>
        </p:nvPicPr>
        <p:blipFill>
          <a:blip r:embed="rId8" cstate="print"/>
          <a:srcRect l="8511" t="25532" r="6383"/>
          <a:stretch>
            <a:fillRect/>
          </a:stretch>
        </p:blipFill>
        <p:spPr>
          <a:xfrm>
            <a:off x="3143240" y="2714620"/>
            <a:ext cx="2643206" cy="182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AM_2924.JPG"/>
          <p:cNvPicPr>
            <a:picLocks noChangeAspect="1"/>
          </p:cNvPicPr>
          <p:nvPr/>
        </p:nvPicPr>
        <p:blipFill>
          <a:blip r:embed="rId9" cstate="print"/>
          <a:srcRect l="10000" t="23590" r="13845" b="7691"/>
          <a:stretch>
            <a:fillRect/>
          </a:stretch>
        </p:blipFill>
        <p:spPr>
          <a:xfrm>
            <a:off x="5929322" y="2714620"/>
            <a:ext cx="2500330" cy="1740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SAM_2922.JPG"/>
          <p:cNvPicPr>
            <a:picLocks noChangeAspect="1"/>
          </p:cNvPicPr>
          <p:nvPr/>
        </p:nvPicPr>
        <p:blipFill>
          <a:blip r:embed="rId10" cstate="print"/>
          <a:srcRect l="15909" t="12122" r="6817" b="18181"/>
          <a:stretch>
            <a:fillRect/>
          </a:stretch>
        </p:blipFill>
        <p:spPr>
          <a:xfrm>
            <a:off x="3143240" y="4643446"/>
            <a:ext cx="264010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357422" y="21429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Изобразительная деятельность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2810.JPG"/>
          <p:cNvPicPr>
            <a:picLocks noChangeAspect="1"/>
          </p:cNvPicPr>
          <p:nvPr/>
        </p:nvPicPr>
        <p:blipFill>
          <a:blip r:embed="rId2" cstate="print"/>
          <a:srcRect t="2326" r="2326" b="2326"/>
          <a:stretch>
            <a:fillRect/>
          </a:stretch>
        </p:blipFill>
        <p:spPr>
          <a:xfrm>
            <a:off x="5715008" y="571480"/>
            <a:ext cx="2967290" cy="2172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2811.JPG"/>
          <p:cNvPicPr>
            <a:picLocks noChangeAspect="1"/>
          </p:cNvPicPr>
          <p:nvPr/>
        </p:nvPicPr>
        <p:blipFill>
          <a:blip r:embed="rId3" cstate="print"/>
          <a:srcRect l="10120" t="4762" r="7737" b="9524"/>
          <a:stretch>
            <a:fillRect/>
          </a:stretch>
        </p:blipFill>
        <p:spPr>
          <a:xfrm>
            <a:off x="500034" y="4214818"/>
            <a:ext cx="2786082" cy="218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2926.JPG"/>
          <p:cNvPicPr>
            <a:picLocks noChangeAspect="1"/>
          </p:cNvPicPr>
          <p:nvPr/>
        </p:nvPicPr>
        <p:blipFill>
          <a:blip r:embed="rId4" cstate="print"/>
          <a:srcRect l="19061" t="20029"/>
          <a:stretch>
            <a:fillRect/>
          </a:stretch>
        </p:blipFill>
        <p:spPr>
          <a:xfrm>
            <a:off x="500034" y="571480"/>
            <a:ext cx="279571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AM_2928.JPG"/>
          <p:cNvPicPr>
            <a:picLocks noChangeAspect="1"/>
          </p:cNvPicPr>
          <p:nvPr/>
        </p:nvPicPr>
        <p:blipFill>
          <a:blip r:embed="rId5" cstate="print"/>
          <a:srcRect l="9756" t="6504" r="4878" b="5691"/>
          <a:stretch>
            <a:fillRect/>
          </a:stretch>
        </p:blipFill>
        <p:spPr>
          <a:xfrm>
            <a:off x="5572132" y="4286256"/>
            <a:ext cx="287075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AM_2931.JPG"/>
          <p:cNvPicPr>
            <a:picLocks noChangeAspect="1"/>
          </p:cNvPicPr>
          <p:nvPr/>
        </p:nvPicPr>
        <p:blipFill>
          <a:blip r:embed="rId6" cstate="print"/>
          <a:srcRect l="1852" t="9877" r="1852"/>
          <a:stretch>
            <a:fillRect/>
          </a:stretch>
        </p:blipFill>
        <p:spPr>
          <a:xfrm>
            <a:off x="2428859" y="2071678"/>
            <a:ext cx="3816551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788"/>
          <a:stretch>
            <a:fillRect/>
          </a:stretch>
        </p:blipFill>
        <p:spPr>
          <a:xfrm>
            <a:off x="6357950" y="5715016"/>
            <a:ext cx="642942" cy="7965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28860" y="142852"/>
            <a:ext cx="38576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Вот такие разные птицы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142984"/>
            <a:ext cx="7500990" cy="71438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+mj-lt"/>
              </a:rPr>
              <a:t>   </a:t>
            </a:r>
            <a:r>
              <a:rPr lang="ru-RU" sz="29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«Снегири», «Воробушки и кот»,  «Зимующие и перелетные птицы», «Птицелов», «</a:t>
            </a:r>
            <a:r>
              <a:rPr lang="ru-RU" sz="2900" i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Совушка</a:t>
            </a:r>
            <a:r>
              <a:rPr lang="ru-RU" sz="29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2800" b="1" i="0" dirty="0" smtClean="0">
                <a:solidFill>
                  <a:srgbClr val="002060"/>
                </a:solidFill>
                <a:latin typeface="+mj-lt"/>
              </a:rPr>
              <a:t> </a:t>
            </a:r>
            <a:endParaRPr lang="ru-RU" sz="2800" i="0" dirty="0" smtClean="0">
              <a:solidFill>
                <a:srgbClr val="002060"/>
              </a:solidFill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pic>
        <p:nvPicPr>
          <p:cNvPr id="4" name="Рисунок 3" descr="SAM_2913.JPG"/>
          <p:cNvPicPr>
            <a:picLocks noChangeAspect="1"/>
          </p:cNvPicPr>
          <p:nvPr/>
        </p:nvPicPr>
        <p:blipFill>
          <a:blip r:embed="rId2" cstate="print"/>
          <a:srcRect l="17046" t="18182" r="11362"/>
          <a:stretch>
            <a:fillRect/>
          </a:stretch>
        </p:blipFill>
        <p:spPr>
          <a:xfrm>
            <a:off x="785786" y="1785926"/>
            <a:ext cx="2845650" cy="243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29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57488" y="3571876"/>
            <a:ext cx="3714744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29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785926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2520" y="3929067"/>
            <a:ext cx="445628" cy="1000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317">
        <p14:prism isContent="1"/>
      </p:transition>
    </mc:Choice>
    <mc:Fallback>
      <p:transition spd="slow" advTm="10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2868.JPG"/>
          <p:cNvPicPr>
            <a:picLocks noChangeAspect="1"/>
          </p:cNvPicPr>
          <p:nvPr/>
        </p:nvPicPr>
        <p:blipFill>
          <a:blip r:embed="rId2" cstate="print"/>
          <a:srcRect l="14679" t="14919" b="21673"/>
          <a:stretch>
            <a:fillRect/>
          </a:stretch>
        </p:blipFill>
        <p:spPr>
          <a:xfrm rot="21379748">
            <a:off x="714348" y="785794"/>
            <a:ext cx="435768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28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64710">
            <a:off x="4500562" y="4357694"/>
            <a:ext cx="2571736" cy="1928802"/>
          </a:xfrm>
          <a:prstGeom prst="rect">
            <a:avLst/>
          </a:prstGeom>
        </p:spPr>
      </p:pic>
      <p:pic>
        <p:nvPicPr>
          <p:cNvPr id="6" name="Рисунок 5" descr="SAM_2874.JPG"/>
          <p:cNvPicPr>
            <a:picLocks noChangeAspect="1"/>
          </p:cNvPicPr>
          <p:nvPr/>
        </p:nvPicPr>
        <p:blipFill>
          <a:blip r:embed="rId4" cstate="print"/>
          <a:srcRect l="51219" t="13008" r="2440"/>
          <a:stretch>
            <a:fillRect/>
          </a:stretch>
        </p:blipFill>
        <p:spPr>
          <a:xfrm rot="21424860">
            <a:off x="1573089" y="3408419"/>
            <a:ext cx="2071702" cy="2916739"/>
          </a:xfrm>
          <a:prstGeom prst="rect">
            <a:avLst/>
          </a:prstGeom>
        </p:spPr>
      </p:pic>
      <p:pic>
        <p:nvPicPr>
          <p:cNvPr id="7" name="Рисунок 6" descr="SAM_2875.JPG"/>
          <p:cNvPicPr>
            <a:picLocks noChangeAspect="1"/>
          </p:cNvPicPr>
          <p:nvPr/>
        </p:nvPicPr>
        <p:blipFill>
          <a:blip r:embed="rId5" cstate="print"/>
          <a:srcRect l="30001" t="16000" b="14000"/>
          <a:stretch>
            <a:fillRect/>
          </a:stretch>
        </p:blipFill>
        <p:spPr>
          <a:xfrm rot="196987">
            <a:off x="5214942" y="1500174"/>
            <a:ext cx="3333741" cy="25003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2813.JPG"/>
          <p:cNvPicPr>
            <a:picLocks noChangeAspect="1"/>
          </p:cNvPicPr>
          <p:nvPr/>
        </p:nvPicPr>
        <p:blipFill>
          <a:blip r:embed="rId4" cstate="print"/>
          <a:srcRect l="9809" r="8704" b="2218"/>
          <a:stretch>
            <a:fillRect/>
          </a:stretch>
        </p:blipFill>
        <p:spPr>
          <a:xfrm rot="21301172">
            <a:off x="808871" y="1669877"/>
            <a:ext cx="2123534" cy="339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AM_2815.JPG"/>
          <p:cNvPicPr>
            <a:picLocks noChangeAspect="1"/>
          </p:cNvPicPr>
          <p:nvPr/>
        </p:nvPicPr>
        <p:blipFill>
          <a:blip r:embed="rId5" cstate="print"/>
          <a:srcRect l="10602" r="12230"/>
          <a:stretch>
            <a:fillRect/>
          </a:stretch>
        </p:blipFill>
        <p:spPr>
          <a:xfrm rot="249875">
            <a:off x="5971657" y="1063144"/>
            <a:ext cx="1852392" cy="320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2823.JPG"/>
          <p:cNvPicPr>
            <a:picLocks noChangeAspect="1"/>
          </p:cNvPicPr>
          <p:nvPr/>
        </p:nvPicPr>
        <p:blipFill>
          <a:blip r:embed="rId6" cstate="print"/>
          <a:srcRect l="13884" t="18435" r="20941" b="7163"/>
          <a:stretch>
            <a:fillRect/>
          </a:stretch>
        </p:blipFill>
        <p:spPr>
          <a:xfrm rot="21361624">
            <a:off x="3518553" y="1128580"/>
            <a:ext cx="1738117" cy="2645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1216_081210.jpg"/>
          <p:cNvPicPr>
            <a:picLocks noChangeAspect="1"/>
          </p:cNvPicPr>
          <p:nvPr/>
        </p:nvPicPr>
        <p:blipFill>
          <a:blip r:embed="rId7" cstate="print"/>
          <a:srcRect l="17885" t="15855" r="13093"/>
          <a:stretch>
            <a:fillRect/>
          </a:stretch>
        </p:blipFill>
        <p:spPr>
          <a:xfrm rot="246686">
            <a:off x="3674274" y="3632541"/>
            <a:ext cx="1797121" cy="292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357422" y="285728"/>
            <a:ext cx="392909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000" b="1" dirty="0" smtClean="0">
                <a:ln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«Кормушки для птиц»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4" y="4357694"/>
            <a:ext cx="585754" cy="471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55842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040">
        <p14:prism isContent="1"/>
      </p:transition>
    </mc:Choice>
    <mc:Fallback>
      <p:transition spd="slow" advTm="70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143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Трудовая деятельность</a:t>
            </a:r>
            <a:b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кормушек,  чистка кормушек,  подкормка птиц.</a:t>
            </a:r>
            <a:endParaRPr lang="ru-RU" sz="1800" i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AM_2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441" y="1285834"/>
            <a:ext cx="3333808" cy="2500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AM_28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3500438"/>
            <a:ext cx="2303858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AM_28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357298"/>
            <a:ext cx="3548055" cy="266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154">
        <p14:prism isContent="1"/>
      </p:transition>
    </mc:Choice>
    <mc:Fallback>
      <p:transition spd="slow" advTm="121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43459"/>
            <a:ext cx="8229600" cy="92211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+mj-lt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Работа с родителями: 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20" y="1340768"/>
            <a:ext cx="4500594" cy="388843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-</a:t>
            </a:r>
            <a:r>
              <a:rPr lang="ru-RU" sz="2400" i="0" dirty="0" smtClean="0">
                <a:solidFill>
                  <a:srgbClr val="002060"/>
                </a:solidFill>
                <a:latin typeface="+mj-lt"/>
              </a:rPr>
              <a:t>Консультации для родителей (папка-передвижка): «Зимующие птицы», «Как и из чего можно сделать кормушку для птиц», «Покормите птиц зимой».</a:t>
            </a:r>
          </a:p>
          <a:p>
            <a:pPr algn="just">
              <a:buNone/>
            </a:pPr>
            <a:r>
              <a:rPr lang="ru-RU" sz="2400" i="0" dirty="0" smtClean="0">
                <a:solidFill>
                  <a:srgbClr val="002060"/>
                </a:solidFill>
                <a:latin typeface="+mj-lt"/>
              </a:rPr>
              <a:t>    -Индивидуальные беседы:  «Обсуждаете ли вы дома с ребенком тему?  </a:t>
            </a:r>
            <a:endParaRPr lang="ru-RU" i="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500042"/>
            <a:ext cx="2841188" cy="401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SAM_2829.JPG"/>
          <p:cNvPicPr>
            <a:picLocks noChangeAspect="1"/>
          </p:cNvPicPr>
          <p:nvPr/>
        </p:nvPicPr>
        <p:blipFill>
          <a:blip r:embed="rId4" cstate="print"/>
          <a:srcRect l="9037" t="21140" b="16738"/>
          <a:stretch>
            <a:fillRect/>
          </a:stretch>
        </p:blipFill>
        <p:spPr>
          <a:xfrm>
            <a:off x="642910" y="4714884"/>
            <a:ext cx="3214710" cy="1646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7203">
        <p14:prism isContent="1"/>
      </p:transition>
    </mc:Choice>
    <mc:Fallback>
      <p:transition spd="slow" advTm="17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2816.JPG"/>
          <p:cNvPicPr>
            <a:picLocks noChangeAspect="1"/>
          </p:cNvPicPr>
          <p:nvPr/>
        </p:nvPicPr>
        <p:blipFill>
          <a:blip r:embed="rId3" cstate="print"/>
          <a:srcRect t="11915"/>
          <a:stretch>
            <a:fillRect/>
          </a:stretch>
        </p:blipFill>
        <p:spPr>
          <a:xfrm>
            <a:off x="1428728" y="1785926"/>
            <a:ext cx="5595976" cy="3696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14612" y="928670"/>
            <a:ext cx="3560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</a:rPr>
              <a:t>Спасибо за внимание</a:t>
            </a:r>
            <a:endParaRPr lang="ru-RU" sz="2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9122">
        <p14:prism isContent="1"/>
      </p:transition>
    </mc:Choice>
    <mc:Fallback>
      <p:transition spd="slow" advTm="191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0689"/>
            <a:ext cx="8536462" cy="5308642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ru-RU" i="0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just">
              <a:buNone/>
              <a:defRPr/>
            </a:pPr>
            <a:r>
              <a:rPr lang="ru-RU" i="0" dirty="0" smtClean="0">
                <a:solidFill>
                  <a:srgbClr val="002060"/>
                </a:solidFill>
                <a:latin typeface="+mn-lt"/>
              </a:rPr>
              <a:t>   		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i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Так и живут бок о бок птицы и люди, часто не обращая внимания друг на друга, иногда ссорясь, иногда радуясь друг другу, как члены одной большой семьи. Кто из них кому больше нужен – человек птицам или птицы человеку? Но выживет ли человек, если на Земле не останется птиц?»</a:t>
            </a:r>
          </a:p>
          <a:p>
            <a:pPr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                                           Э.Н. Голованова</a:t>
            </a:r>
          </a:p>
          <a:p>
            <a:endParaRPr lang="ru-RU" b="1" dirty="0">
              <a:latin typeface="+mn-lt"/>
            </a:endParaRPr>
          </a:p>
        </p:txBody>
      </p:sp>
      <p:pic>
        <p:nvPicPr>
          <p:cNvPr id="4" name="Picture 2" descr="C:\Users\User\Pictures\ptici1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75349">
            <a:off x="67206" y="142841"/>
            <a:ext cx="1728192" cy="2088232"/>
          </a:xfrm>
          <a:prstGeom prst="rect">
            <a:avLst/>
          </a:prstGeom>
          <a:noFill/>
        </p:spPr>
      </p:pic>
      <p:pic>
        <p:nvPicPr>
          <p:cNvPr id="5" name="Picture 4" descr="http://s10.rimg.info/f545e5f533a29816f8cd4a2ff1ad1725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85728"/>
            <a:ext cx="121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9962">
        <p14:prism isContent="1"/>
      </p:transition>
    </mc:Choice>
    <mc:Fallback>
      <p:transition spd="slow" advTm="19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7143800" cy="785818"/>
          </a:xfrm>
        </p:spPr>
        <p:txBody>
          <a:bodyPr>
            <a:noAutofit/>
          </a:bodyPr>
          <a:lstStyle/>
          <a:p>
            <a:pPr algn="l"/>
            <a:r>
              <a:rPr lang="ru-RU" sz="1600" b="1" i="0" dirty="0" smtClean="0">
                <a:solidFill>
                  <a:srgbClr val="00355C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i="0" dirty="0" smtClean="0">
                <a:solidFill>
                  <a:srgbClr val="00355C"/>
                </a:solidFill>
                <a:latin typeface="Times New Roman" pitchFamily="18" charset="0"/>
                <a:cs typeface="Times New Roman" pitchFamily="18" charset="0"/>
              </a:rPr>
              <a:t>Формирование  экологических  знаний о    зимующих птицах и  ответственного, бережного отношения к ним</a:t>
            </a: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.</a:t>
            </a:r>
            <a:br>
              <a:rPr lang="ru-RU" sz="1600" dirty="0" smtClean="0">
                <a:solidFill>
                  <a:srgbClr val="002060"/>
                </a:solidFill>
                <a:latin typeface="+mj-lt"/>
              </a:rPr>
            </a:br>
            <a:endParaRPr lang="ru-RU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500174"/>
            <a:ext cx="6858048" cy="414340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algn="just"/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-Расширить кругозор детей о зимующих птицах: внешнем виде птиц;</a:t>
            </a:r>
          </a:p>
          <a:p>
            <a:pPr algn="just"/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Пополнить знания детей о зимующих птицах, о роли человека в жизни зимующих птиц;</a:t>
            </a:r>
          </a:p>
          <a:p>
            <a:pPr algn="just"/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-пополнить развивающую среду по теме проекта: </a:t>
            </a:r>
            <a:r>
              <a:rPr lang="ru-RU" sz="1600" i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«Зимующие птицы»;</a:t>
            </a:r>
          </a:p>
          <a:p>
            <a:pPr algn="just"/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-воспитывать желание помогать птицам в трудное для них время;</a:t>
            </a:r>
          </a:p>
          <a:p>
            <a:pPr algn="just"/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-развивать интерес и любовь к родному краю в процессе экологического воспитания и умения отражать это в рисунке, лепке, аппликации, ручном труде.</a:t>
            </a:r>
          </a:p>
          <a:p>
            <a:pPr algn="just"/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-Формировать навыки художественного исполнения различных образов при пении, в инсценировках и играх.</a:t>
            </a:r>
          </a:p>
          <a:p>
            <a:pPr algn="just"/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Привлечь воспитанников и родителей к помощи птицам в трудных зимних условиях.</a:t>
            </a:r>
          </a:p>
          <a:p>
            <a:pPr algn="just"/>
            <a:endParaRPr lang="ru-RU" sz="1600" i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3671">
        <p14:prism isContent="1"/>
      </p:transition>
    </mc:Choice>
    <mc:Fallback>
      <p:transition spd="slow" advTm="236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857232"/>
            <a:ext cx="6858048" cy="357190"/>
          </a:xfrm>
        </p:spPr>
        <p:txBody>
          <a:bodyPr>
            <a:normAutofit/>
          </a:bodyPr>
          <a:lstStyle/>
          <a:p>
            <a:r>
              <a:rPr lang="ru-RU" sz="1600" b="1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этап – подготовительный</a:t>
            </a:r>
            <a:endParaRPr lang="ru-RU" sz="1600" b="1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357298"/>
            <a:ext cx="7992888" cy="1285884"/>
          </a:xfrm>
        </p:spPr>
        <p:txBody>
          <a:bodyPr>
            <a:normAutofit fontScale="40000" lnSpcReduction="20000"/>
          </a:bodyPr>
          <a:lstStyle/>
          <a:p>
            <a:pPr algn="just">
              <a:buNone/>
            </a:pPr>
            <a:endParaRPr lang="ru-RU" sz="2400" b="1" dirty="0" smtClean="0">
              <a:solidFill>
                <a:srgbClr val="002060"/>
              </a:solidFill>
              <a:latin typeface="+mj-lt"/>
            </a:endParaRPr>
          </a:p>
          <a:p>
            <a:pPr lvl="0" algn="just">
              <a:buNone/>
            </a:pPr>
            <a:r>
              <a:rPr lang="ru-RU" sz="3400" b="1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Обсуждение цели, задачи с детьми и родителями.</a:t>
            </a:r>
          </a:p>
          <a:p>
            <a:pPr lvl="0" algn="just">
              <a:buNone/>
            </a:pPr>
            <a:r>
              <a:rPr lang="ru-RU" sz="3400" b="1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необходимых условий для реализации проекта.</a:t>
            </a:r>
          </a:p>
          <a:p>
            <a:pPr lvl="0" algn="just">
              <a:buNone/>
            </a:pPr>
            <a:r>
              <a:rPr lang="ru-RU" sz="3400" b="1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Перспективное планирование проекта.</a:t>
            </a:r>
          </a:p>
          <a:p>
            <a:pPr lvl="0" algn="just">
              <a:buNone/>
            </a:pPr>
            <a:r>
              <a:rPr lang="ru-RU" sz="3400" b="1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Разработка и накопление методических материалов по проблеме.</a:t>
            </a:r>
          </a:p>
          <a:p>
            <a:pPr algn="just"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buNone/>
            </a:pPr>
            <a:endParaRPr lang="ru-RU" sz="2400" b="1" dirty="0" smtClean="0">
              <a:solidFill>
                <a:srgbClr val="002060"/>
              </a:solidFill>
              <a:latin typeface="+mj-lt"/>
            </a:endParaRPr>
          </a:p>
          <a:p>
            <a:pPr algn="just">
              <a:buNone/>
            </a:pPr>
            <a:endParaRPr lang="ru-RU" sz="2400" b="1" dirty="0" smtClean="0">
              <a:solidFill>
                <a:srgbClr val="002060"/>
              </a:solidFill>
              <a:latin typeface="+mj-lt"/>
            </a:endParaRPr>
          </a:p>
          <a:p>
            <a:pPr algn="just">
              <a:buNone/>
            </a:pPr>
            <a:endParaRPr lang="ru-RU" sz="2400" b="1" dirty="0" smtClean="0">
              <a:solidFill>
                <a:srgbClr val="002060"/>
              </a:solidFill>
              <a:latin typeface="+mj-lt"/>
            </a:endParaRPr>
          </a:p>
          <a:p>
            <a:pPr algn="just">
              <a:buNone/>
            </a:pPr>
            <a:endParaRPr lang="ru-RU" sz="2400" b="1" dirty="0" smtClean="0">
              <a:solidFill>
                <a:srgbClr val="002060"/>
              </a:solidFill>
              <a:latin typeface="+mj-lt"/>
            </a:endParaRPr>
          </a:p>
          <a:p>
            <a:pPr algn="just">
              <a:buNone/>
            </a:pPr>
            <a:endParaRPr lang="ru-RU" sz="2400" b="1" dirty="0" smtClean="0">
              <a:solidFill>
                <a:srgbClr val="002060"/>
              </a:solidFill>
              <a:latin typeface="+mj-lt"/>
            </a:endParaRPr>
          </a:p>
          <a:p>
            <a:pPr algn="just">
              <a:buNone/>
            </a:pPr>
            <a:endParaRPr lang="ru-RU" sz="2400" b="1" dirty="0" smtClean="0">
              <a:solidFill>
                <a:srgbClr val="002060"/>
              </a:solidFill>
              <a:latin typeface="+mj-lt"/>
            </a:endParaRPr>
          </a:p>
          <a:p>
            <a:pPr algn="just">
              <a:buNone/>
            </a:pPr>
            <a:endParaRPr lang="ru-RU" sz="24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2714620"/>
            <a:ext cx="6572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 этап – основной ( практический)</a:t>
            </a:r>
            <a:b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3214685"/>
            <a:ext cx="70009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Внедрение в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образовательный процесс эффективных методов и приёмов по расширению знаний дошкольников о зимующих птицах.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4071942"/>
            <a:ext cx="678661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 этап – заключительный.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Оформление результата проекта в виде презентации.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и участие родителей выставке «Лучшая кормушка для птиц».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акции «Птичья столовая»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357166"/>
            <a:ext cx="4643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 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5762">
        <p14:prism isContent="1"/>
      </p:transition>
    </mc:Choice>
    <mc:Fallback>
      <p:transition spd="slow" advTm="15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/>
          </a:bodyPr>
          <a:lstStyle/>
          <a:p>
            <a:r>
              <a:rPr lang="ru-RU" sz="1800" b="1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Домашние задание родителям</a:t>
            </a:r>
            <a:endParaRPr lang="ru-RU" sz="1800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1"/>
            <a:ext cx="7472386" cy="2728893"/>
          </a:xfrm>
        </p:spPr>
        <p:txBody>
          <a:bodyPr>
            <a:normAutofit/>
          </a:bodyPr>
          <a:lstStyle/>
          <a:p>
            <a:pPr algn="just"/>
            <a:r>
              <a:rPr lang="ru-RU" sz="24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Рекомендации на совместные прогулки. </a:t>
            </a:r>
          </a:p>
          <a:p>
            <a:pPr algn="just"/>
            <a:r>
              <a:rPr lang="ru-RU" sz="24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 с ребенком сделать кормушку. </a:t>
            </a:r>
          </a:p>
          <a:p>
            <a:pPr algn="just"/>
            <a:r>
              <a:rPr lang="ru-RU" sz="24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Заучивание стихотворений  о зимующих птицах. </a:t>
            </a:r>
          </a:p>
          <a:p>
            <a:pPr algn="just"/>
            <a:r>
              <a:rPr lang="ru-RU" sz="24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Отгадывание загадок про зимующих птиц. </a:t>
            </a:r>
          </a:p>
          <a:p>
            <a:pPr algn="just"/>
            <a:r>
              <a:rPr lang="ru-RU" sz="24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Рассмотреть зимующих птиц на иллюстрациях в книгах и журналах, принести книги в детский сад.</a:t>
            </a:r>
            <a:r>
              <a:rPr lang="ru-RU" sz="2400" b="1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8465">
        <p14:prism isContent="1"/>
      </p:transition>
    </mc:Choice>
    <mc:Fallback>
      <p:transition spd="slow" advTm="18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382597">
            <a:off x="2932026" y="738947"/>
            <a:ext cx="5609098" cy="368280"/>
          </a:xfrm>
        </p:spPr>
        <p:txBody>
          <a:bodyPr>
            <a:noAutofit/>
          </a:bodyPr>
          <a:lstStyle/>
          <a:p>
            <a:r>
              <a:rPr lang="ru-RU" sz="1600" b="1" i="0" dirty="0" smtClean="0">
                <a:latin typeface="Times New Roman" pitchFamily="18" charset="0"/>
                <a:cs typeface="Times New Roman" pitchFamily="18" charset="0"/>
              </a:rPr>
              <a:t>Познавательная -исследовательская деятельность </a:t>
            </a:r>
            <a:r>
              <a:rPr lang="ru-RU" sz="1400" b="1" i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b="1" i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SAM_2792.JPG"/>
          <p:cNvPicPr>
            <a:picLocks noChangeAspect="1"/>
          </p:cNvPicPr>
          <p:nvPr/>
        </p:nvPicPr>
        <p:blipFill>
          <a:blip r:embed="rId4" cstate="print"/>
          <a:srcRect l="4286" t="2857" r="7856" b="5713"/>
          <a:stretch>
            <a:fillRect/>
          </a:stretch>
        </p:blipFill>
        <p:spPr>
          <a:xfrm>
            <a:off x="1500166" y="4143380"/>
            <a:ext cx="3214710" cy="2509042"/>
          </a:xfrm>
          <a:prstGeom prst="round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Рисунок 11" descr="SAM_2793.JPG"/>
          <p:cNvPicPr>
            <a:picLocks noChangeAspect="1"/>
          </p:cNvPicPr>
          <p:nvPr/>
        </p:nvPicPr>
        <p:blipFill>
          <a:blip r:embed="rId5" cstate="print"/>
          <a:srcRect l="29375" r="19374" b="14742"/>
          <a:stretch>
            <a:fillRect/>
          </a:stretch>
        </p:blipFill>
        <p:spPr>
          <a:xfrm>
            <a:off x="2428860" y="1285860"/>
            <a:ext cx="2004024" cy="2500354"/>
          </a:xfrm>
          <a:prstGeom prst="round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Рисунок 12" descr="SAM_2794.JPG"/>
          <p:cNvPicPr>
            <a:picLocks noChangeAspect="1"/>
          </p:cNvPicPr>
          <p:nvPr/>
        </p:nvPicPr>
        <p:blipFill>
          <a:blip r:embed="rId6" cstate="print"/>
          <a:srcRect l="4000" t="8000" b="11999"/>
          <a:stretch>
            <a:fillRect/>
          </a:stretch>
        </p:blipFill>
        <p:spPr>
          <a:xfrm rot="170627">
            <a:off x="4765927" y="1583916"/>
            <a:ext cx="3428992" cy="2143140"/>
          </a:xfrm>
          <a:prstGeom prst="round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 rot="21386130">
            <a:off x="226253" y="708945"/>
            <a:ext cx="4438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Зимующие птицы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G_20191212_101331.jpg"/>
          <p:cNvPicPr>
            <a:picLocks noChangeAspect="1"/>
          </p:cNvPicPr>
          <p:nvPr/>
        </p:nvPicPr>
        <p:blipFill>
          <a:blip r:embed="rId7" cstate="print"/>
          <a:srcRect l="41251" t="18254" r="36170" b="56748"/>
          <a:stretch>
            <a:fillRect/>
          </a:stretch>
        </p:blipFill>
        <p:spPr>
          <a:xfrm rot="232092">
            <a:off x="5307221" y="3846976"/>
            <a:ext cx="1896630" cy="2799787"/>
          </a:xfrm>
          <a:prstGeom prst="roundRect">
            <a:avLst/>
          </a:prstGeom>
        </p:spPr>
      </p:pic>
      <p:pic>
        <p:nvPicPr>
          <p:cNvPr id="14" name="Рисунок 13" descr="IMG_20191212_101338.jpg"/>
          <p:cNvPicPr>
            <a:picLocks noChangeAspect="1"/>
          </p:cNvPicPr>
          <p:nvPr/>
        </p:nvPicPr>
        <p:blipFill>
          <a:blip r:embed="rId8" cstate="print"/>
          <a:srcRect l="45834" t="16125" r="32499" b="60312"/>
          <a:stretch>
            <a:fillRect/>
          </a:stretch>
        </p:blipFill>
        <p:spPr>
          <a:xfrm rot="21427239">
            <a:off x="487716" y="1611591"/>
            <a:ext cx="1651962" cy="2395345"/>
          </a:xfrm>
          <a:prstGeom prst="round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0034" y="14285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Содержание работы  с детьми в процессе реализации проекта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156">
        <p14:prism isContent="1"/>
      </p:transition>
    </mc:Choice>
    <mc:Fallback>
      <p:transition spd="slow" advTm="81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ello_html_37e463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857760"/>
            <a:ext cx="128588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500042"/>
            <a:ext cx="7358114" cy="107157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buNone/>
            </a:pPr>
            <a:r>
              <a:rPr lang="ru-RU" sz="1400" i="0" dirty="0" smtClean="0">
                <a:solidFill>
                  <a:srgbClr val="002060"/>
                </a:solidFill>
                <a:latin typeface="+mj-lt"/>
              </a:rPr>
              <a:t>	</a:t>
            </a:r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sz="1600" b="1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видеофильмов</a:t>
            </a:r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показ познавательных </a:t>
            </a:r>
            <a:r>
              <a:rPr lang="ru-RU" sz="1600" b="1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презентаций</a:t>
            </a:r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ru-RU" sz="1600" i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жизни зимующих </a:t>
            </a:r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птиц </a:t>
            </a:r>
          </a:p>
          <a:p>
            <a:pPr algn="ctr">
              <a:buNone/>
            </a:pPr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(«Как живут наши пернатые друзья», «У кормушки»).</a:t>
            </a:r>
            <a:endParaRPr lang="ru-RU" sz="1600" i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AM_27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1643050"/>
            <a:ext cx="4381529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6279">
        <p14:prism isContent="1"/>
      </p:transition>
    </mc:Choice>
    <mc:Fallback>
      <p:transition spd="slow" advTm="262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3042" y="285728"/>
            <a:ext cx="607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Разрезные картинки </a:t>
            </a:r>
          </a:p>
          <a:p>
            <a:pPr algn="ctr"/>
            <a:r>
              <a:rPr lang="ru-RU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«Собери птичку»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AM_27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58929">
            <a:off x="1011800" y="1039954"/>
            <a:ext cx="3324825" cy="249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AM_27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6710">
            <a:off x="4561453" y="949406"/>
            <a:ext cx="3381536" cy="253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1481858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14290"/>
            <a:ext cx="1285884" cy="1578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2917.JPG"/>
          <p:cNvPicPr>
            <a:picLocks noChangeAspect="1"/>
          </p:cNvPicPr>
          <p:nvPr/>
        </p:nvPicPr>
        <p:blipFill>
          <a:blip r:embed="rId6" cstate="print"/>
          <a:srcRect l="5882" t="3922" r="11765"/>
          <a:stretch>
            <a:fillRect/>
          </a:stretch>
        </p:blipFill>
        <p:spPr>
          <a:xfrm>
            <a:off x="2643174" y="3857628"/>
            <a:ext cx="3265736" cy="285752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643174" y="3500438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Лото «Такие разные птицы»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0_72a16_6804aa12_X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214152">
            <a:off x="5110483" y="1097578"/>
            <a:ext cx="504968" cy="714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0_72a16_6804aa12_X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684386">
            <a:off x="2025660" y="2655374"/>
            <a:ext cx="393367" cy="556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877">
        <p14:prism isContent="1"/>
      </p:transition>
    </mc:Choice>
    <mc:Fallback>
      <p:transition spd="slow" advTm="78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476672"/>
            <a:ext cx="4313640" cy="952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Чтение художественной </a:t>
            </a:r>
            <a:br>
              <a:rPr lang="ru-RU" sz="28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литературы</a:t>
            </a: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1571612"/>
            <a:ext cx="4786346" cy="142876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+mj-lt"/>
              </a:rPr>
              <a:t>  	</a:t>
            </a:r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рассказов: И. С. Тургенева «Воробей», М.Горького «</a:t>
            </a:r>
            <a:r>
              <a:rPr lang="ru-RU" sz="1600" i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Воробьишко</a:t>
            </a:r>
            <a:r>
              <a:rPr lang="ru-RU" sz="16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+ просмотр мультфильма,  Н. М. Рубцова «Воробей» и «Ворона», Сухомлинского В. А. «О чём плачет синичка»,  просмотр мультфильма «Высокая горка».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		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3571876"/>
            <a:ext cx="200293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88" b="8110"/>
          <a:stretch/>
        </p:blipFill>
        <p:spPr>
          <a:xfrm>
            <a:off x="3071802" y="3571876"/>
            <a:ext cx="207134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2812.JPG"/>
          <p:cNvPicPr>
            <a:picLocks noChangeAspect="1"/>
          </p:cNvPicPr>
          <p:nvPr/>
        </p:nvPicPr>
        <p:blipFill>
          <a:blip r:embed="rId5" cstate="print"/>
          <a:srcRect l="2548" r="8279" b="6369"/>
          <a:stretch>
            <a:fillRect/>
          </a:stretch>
        </p:blipFill>
        <p:spPr>
          <a:xfrm>
            <a:off x="571471" y="1785926"/>
            <a:ext cx="2551357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786050" y="214290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Речевая деятельность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7640">
        <p14:prism isContent="1"/>
      </p:transition>
    </mc:Choice>
    <mc:Fallback>
      <p:transition spd="slow" advTm="17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.9|3.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heme/theme1.xml><?xml version="1.0" encoding="utf-8"?>
<a:theme xmlns:a="http://schemas.openxmlformats.org/drawingml/2006/main" name="newYearBlueLight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newYearBlueLight</Template>
  <TotalTime>2242</TotalTime>
  <Words>402</Words>
  <Application>Microsoft Office PowerPoint</Application>
  <PresentationFormat>Экран (4:3)</PresentationFormat>
  <Paragraphs>78</Paragraphs>
  <Slides>18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newYearBlueLight</vt:lpstr>
      <vt:lpstr>Слайд 1</vt:lpstr>
      <vt:lpstr>Слайд 2</vt:lpstr>
      <vt:lpstr>Цель: Формирование  экологических  знаний о    зимующих птицах и  ответственного, бережного отношения к ним. </vt:lpstr>
      <vt:lpstr>I этап – подготовительный</vt:lpstr>
      <vt:lpstr>Домашние задание родителям</vt:lpstr>
      <vt:lpstr>Познавательная -исследовательская деятельность  </vt:lpstr>
      <vt:lpstr>Слайд 7</vt:lpstr>
      <vt:lpstr>Слайд 8</vt:lpstr>
      <vt:lpstr>Чтение художественной  литературы</vt:lpstr>
      <vt:lpstr>Слайд 10</vt:lpstr>
      <vt:lpstr>Слайд 11</vt:lpstr>
      <vt:lpstr>Слайд 12</vt:lpstr>
      <vt:lpstr>Игровая деятельность</vt:lpstr>
      <vt:lpstr>Слайд 14</vt:lpstr>
      <vt:lpstr>Слайд 15</vt:lpstr>
      <vt:lpstr>Трудовая деятельность Изготовление кормушек,  чистка кормушек,  подкормка птиц.</vt:lpstr>
      <vt:lpstr> Работа с родителями:  </vt:lpstr>
      <vt:lpstr>Слайд 18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казённое дошкольное образовательное учреждение детский сад №6 «Сказка» г.Барабинск.</dc:title>
  <dc:subject>Шаблон для презентаций</dc:subject>
  <dc:creator>User</dc:creator>
  <dc:description>Презентации по культуре и искусству, шаблоны PowerPoint - http://freeppt.ru</dc:description>
  <cp:lastModifiedBy>user</cp:lastModifiedBy>
  <cp:revision>245</cp:revision>
  <dcterms:created xsi:type="dcterms:W3CDTF">2012-12-10T12:03:27Z</dcterms:created>
  <dcterms:modified xsi:type="dcterms:W3CDTF">2020-02-12T06:23:31Z</dcterms:modified>
</cp:coreProperties>
</file>