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8"/>
  </p:notesMasterIdLst>
  <p:sldIdLst>
    <p:sldId id="256" r:id="rId2"/>
    <p:sldId id="292" r:id="rId3"/>
    <p:sldId id="287" r:id="rId4"/>
    <p:sldId id="289" r:id="rId5"/>
    <p:sldId id="259" r:id="rId6"/>
    <p:sldId id="260" r:id="rId7"/>
    <p:sldId id="290" r:id="rId8"/>
    <p:sldId id="264" r:id="rId9"/>
    <p:sldId id="291" r:id="rId10"/>
    <p:sldId id="271" r:id="rId11"/>
    <p:sldId id="284" r:id="rId12"/>
    <p:sldId id="294" r:id="rId13"/>
    <p:sldId id="285" r:id="rId14"/>
    <p:sldId id="286" r:id="rId15"/>
    <p:sldId id="283" r:id="rId16"/>
    <p:sldId id="293" r:id="rId1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FF0066"/>
    <a:srgbClr val="0033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DB1E236-C598-4F13-BB2C-904856057DE3}" type="datetimeFigureOut">
              <a:rPr lang="ru-RU" smtClean="0"/>
              <a:pPr/>
              <a:t>01.01.2002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195CA97-0AEE-421C-B21C-F485CD77A1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oodwp.com_266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pic>
        <p:nvPicPr>
          <p:cNvPr id="8" name="Рисунок 7" descr="f18e27cabbe0b7aa61faf9041d48996c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8662" y="3857628"/>
            <a:ext cx="2542710" cy="3000372"/>
          </a:xfrm>
          <a:prstGeom prst="rect">
            <a:avLst/>
          </a:prstGeom>
        </p:spPr>
      </p:pic>
      <p:pic>
        <p:nvPicPr>
          <p:cNvPr id="9" name="Рисунок 8" descr="mult9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8" y="3571852"/>
            <a:ext cx="2286016" cy="3286148"/>
          </a:xfrm>
          <a:prstGeom prst="parallelogram">
            <a:avLst/>
          </a:prstGeom>
        </p:spPr>
      </p:pic>
      <p:pic>
        <p:nvPicPr>
          <p:cNvPr id="10" name="Рисунок 9" descr="coozsws3317863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0"/>
            <a:ext cx="1904981" cy="1428736"/>
          </a:xfrm>
          <a:prstGeom prst="rect">
            <a:avLst/>
          </a:prstGeom>
        </p:spPr>
      </p:pic>
      <p:sp>
        <p:nvSpPr>
          <p:cNvPr id="11" name="Круглая лента лицом вверх 10"/>
          <p:cNvSpPr/>
          <p:nvPr/>
        </p:nvSpPr>
        <p:spPr>
          <a:xfrm>
            <a:off x="714348" y="1500174"/>
            <a:ext cx="7572428" cy="2071702"/>
          </a:xfrm>
          <a:prstGeom prst="ellipseRibbon2">
            <a:avLst>
              <a:gd name="adj1" fmla="val 25000"/>
              <a:gd name="adj2" fmla="val 73867"/>
              <a:gd name="adj3" fmla="val 12500"/>
            </a:avLst>
          </a:prstGeom>
          <a:solidFill>
            <a:srgbClr val="FFCCCC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500174"/>
            <a:ext cx="4429156" cy="1470025"/>
          </a:xfrm>
        </p:spPr>
        <p:txBody>
          <a:bodyPr/>
          <a:lstStyle>
            <a:lvl1pPr>
              <a:defRPr b="1" spc="300">
                <a:solidFill>
                  <a:srgbClr val="339966"/>
                </a:solidFill>
                <a:latin typeface="Monotype Corsiva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4171952"/>
            <a:ext cx="2714644" cy="2186006"/>
          </a:xfrm>
        </p:spPr>
        <p:txBody>
          <a:bodyPr/>
          <a:lstStyle>
            <a:lvl1pPr marL="0" indent="0" algn="ctr">
              <a:buNone/>
              <a:defRPr i="0" spc="300">
                <a:solidFill>
                  <a:srgbClr val="00B050"/>
                </a:solidFill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D6939-757C-46E4-AC78-6588972ECA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F1C66-8319-4032-AF76-B7E184B19EA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7881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04167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F280-858D-4B56-A4D3-37163DD4D8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20D9-F418-40C7-A1F3-12C429C311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7846664_Buratino_za_partoy.pn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>
          <a:xfrm>
            <a:off x="7143768" y="5214950"/>
            <a:ext cx="1785950" cy="14466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C577-85D5-489D-B7B2-840CFACCBD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642910" y="428604"/>
            <a:ext cx="7632848" cy="3600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340768"/>
            <a:ext cx="8108950" cy="201622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Организация театрализованной деятельности во 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 </a:t>
            </a:r>
            <a:r>
              <a:rPr lang="ru-RU" sz="3100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мл.группе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Подготовили: Лапина Е.Н.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                        Нечаева О.Е.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991704"/>
            <a:ext cx="39461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ТЕАТР - ЭТО ВОЛШЕБНЫЙ КРАЙ,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В КОТОРОМ РЕБЕНОК РАДУЕТСЯ,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ИГРАЯ, А В ИГРЕ ОН ПОЗНАЁТ МИР!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404665"/>
            <a:ext cx="8243887" cy="10955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Театральные сценки </a:t>
            </a:r>
            <a:b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 масками-шапочками</a:t>
            </a:r>
            <a:endParaRPr lang="ru-RU" sz="28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5" name="Рисунок 4" descr="SAM_1647.JPG"/>
          <p:cNvPicPr>
            <a:picLocks noChangeAspect="1"/>
          </p:cNvPicPr>
          <p:nvPr/>
        </p:nvPicPr>
        <p:blipFill>
          <a:blip r:embed="rId2" cstate="print"/>
          <a:srcRect l="8333" t="2222" b="2222"/>
          <a:stretch>
            <a:fillRect/>
          </a:stretch>
        </p:blipFill>
        <p:spPr>
          <a:xfrm rot="16200000">
            <a:off x="71406" y="2428868"/>
            <a:ext cx="3929090" cy="3071834"/>
          </a:xfrm>
          <a:prstGeom prst="roundRect">
            <a:avLst/>
          </a:prstGeom>
          <a:ln>
            <a:solidFill>
              <a:srgbClr val="0000CC"/>
            </a:solidFill>
          </a:ln>
        </p:spPr>
      </p:pic>
      <p:pic>
        <p:nvPicPr>
          <p:cNvPr id="6" name="Рисунок 5" descr="SAM_1653.JPG"/>
          <p:cNvPicPr>
            <a:picLocks noChangeAspect="1"/>
          </p:cNvPicPr>
          <p:nvPr/>
        </p:nvPicPr>
        <p:blipFill>
          <a:blip r:embed="rId3" cstate="print"/>
          <a:srcRect l="13726" t="13072" r="17646"/>
          <a:stretch>
            <a:fillRect/>
          </a:stretch>
        </p:blipFill>
        <p:spPr>
          <a:xfrm>
            <a:off x="6143636" y="2571744"/>
            <a:ext cx="2650727" cy="2518166"/>
          </a:xfrm>
          <a:prstGeom prst="roundRect">
            <a:avLst/>
          </a:prstGeom>
          <a:ln>
            <a:solidFill>
              <a:srgbClr val="0000C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43240" y="150017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Грибная полянка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8" name="Рисунок 7" descr="SAM_1651.JPG"/>
          <p:cNvPicPr>
            <a:picLocks noChangeAspect="1"/>
          </p:cNvPicPr>
          <p:nvPr/>
        </p:nvPicPr>
        <p:blipFill>
          <a:blip r:embed="rId4" cstate="print"/>
          <a:srcRect l="3333" r="26666"/>
          <a:stretch>
            <a:fillRect/>
          </a:stretch>
        </p:blipFill>
        <p:spPr>
          <a:xfrm>
            <a:off x="3786182" y="1928802"/>
            <a:ext cx="2143140" cy="4082137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Театральные сценки с масками-шапочками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1111.JPG"/>
          <p:cNvPicPr>
            <a:picLocks noChangeAspect="1"/>
          </p:cNvPicPr>
          <p:nvPr/>
        </p:nvPicPr>
        <p:blipFill>
          <a:blip r:embed="rId2" cstate="print"/>
          <a:srcRect l="16875" t="15000" r="13749" b="4999"/>
          <a:stretch>
            <a:fillRect/>
          </a:stretch>
        </p:blipFill>
        <p:spPr>
          <a:xfrm>
            <a:off x="642910" y="3286124"/>
            <a:ext cx="3270521" cy="28285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IMG_20171004_163904.jpg"/>
          <p:cNvPicPr>
            <a:picLocks noChangeAspect="1"/>
          </p:cNvPicPr>
          <p:nvPr/>
        </p:nvPicPr>
        <p:blipFill>
          <a:blip r:embed="rId3" cstate="print"/>
          <a:srcRect l="7500" t="13125" b="13749"/>
          <a:stretch>
            <a:fillRect/>
          </a:stretch>
        </p:blipFill>
        <p:spPr>
          <a:xfrm>
            <a:off x="4429124" y="3071810"/>
            <a:ext cx="3071834" cy="32379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DSC02990.JPG"/>
          <p:cNvPicPr>
            <a:picLocks noChangeAspect="1"/>
          </p:cNvPicPr>
          <p:nvPr/>
        </p:nvPicPr>
        <p:blipFill>
          <a:blip r:embed="rId4" cstate="print"/>
          <a:srcRect l="29167" t="25000" r="31249" b="5555"/>
          <a:stretch>
            <a:fillRect/>
          </a:stretch>
        </p:blipFill>
        <p:spPr>
          <a:xfrm>
            <a:off x="428596" y="1000108"/>
            <a:ext cx="1428760" cy="1879947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7" name="Рисунок 6" descr="DSC02992.JPG"/>
          <p:cNvPicPr>
            <a:picLocks noChangeAspect="1"/>
          </p:cNvPicPr>
          <p:nvPr/>
        </p:nvPicPr>
        <p:blipFill>
          <a:blip r:embed="rId5" cstate="print"/>
          <a:srcRect l="20000" t="24000" r="23999" b="9332"/>
          <a:stretch>
            <a:fillRect/>
          </a:stretch>
        </p:blipFill>
        <p:spPr>
          <a:xfrm>
            <a:off x="2000232" y="1000108"/>
            <a:ext cx="2000264" cy="178595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8" name="Рисунок 7" descr="DSC02994.JPG"/>
          <p:cNvPicPr>
            <a:picLocks noChangeAspect="1"/>
          </p:cNvPicPr>
          <p:nvPr/>
        </p:nvPicPr>
        <p:blipFill>
          <a:blip r:embed="rId6" cstate="print"/>
          <a:srcRect l="7143" t="25397" r="21428"/>
          <a:stretch>
            <a:fillRect/>
          </a:stretch>
        </p:blipFill>
        <p:spPr>
          <a:xfrm>
            <a:off x="4143372" y="1000108"/>
            <a:ext cx="2143140" cy="17859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DSC02995.JPG"/>
          <p:cNvPicPr>
            <a:picLocks noChangeAspect="1"/>
          </p:cNvPicPr>
          <p:nvPr/>
        </p:nvPicPr>
        <p:blipFill>
          <a:blip r:embed="rId7" cstate="print"/>
          <a:srcRect l="9755" t="15447" r="9756" b="3251"/>
          <a:stretch>
            <a:fillRect/>
          </a:stretch>
        </p:blipFill>
        <p:spPr>
          <a:xfrm>
            <a:off x="6357950" y="1000108"/>
            <a:ext cx="2357454" cy="17859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1733.JPG"/>
          <p:cNvPicPr>
            <a:picLocks noChangeAspect="1"/>
          </p:cNvPicPr>
          <p:nvPr/>
        </p:nvPicPr>
        <p:blipFill>
          <a:blip r:embed="rId2" cstate="print"/>
          <a:srcRect l="4478" t="15920" r="5970" b="12437"/>
          <a:stretch>
            <a:fillRect/>
          </a:stretch>
        </p:blipFill>
        <p:spPr>
          <a:xfrm>
            <a:off x="4262436" y="357166"/>
            <a:ext cx="4524406" cy="2714644"/>
          </a:xfrm>
          <a:prstGeom prst="round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6" name="Рисунок 5" descr="SAM_1732.JPG"/>
          <p:cNvPicPr>
            <a:picLocks noChangeAspect="1"/>
          </p:cNvPicPr>
          <p:nvPr/>
        </p:nvPicPr>
        <p:blipFill>
          <a:blip r:embed="rId3" cstate="print"/>
          <a:srcRect t="13953"/>
          <a:stretch>
            <a:fillRect/>
          </a:stretch>
        </p:blipFill>
        <p:spPr>
          <a:xfrm>
            <a:off x="500033" y="3429000"/>
            <a:ext cx="4538565" cy="2928958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0034" y="64291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66"/>
                </a:solidFill>
              </a:rPr>
              <a:t>Музыкальная разминка «У жирафа пятна, пятна, пятна, пятнышки везде»</a:t>
            </a:r>
            <a:endParaRPr lang="ru-RU" sz="24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71025_162411.jpg"/>
          <p:cNvPicPr>
            <a:picLocks noChangeAspect="1"/>
          </p:cNvPicPr>
          <p:nvPr/>
        </p:nvPicPr>
        <p:blipFill>
          <a:blip r:embed="rId2" cstate="print"/>
          <a:srcRect r="15152" b="15909"/>
          <a:stretch>
            <a:fillRect/>
          </a:stretch>
        </p:blipFill>
        <p:spPr>
          <a:xfrm>
            <a:off x="3500430" y="3857628"/>
            <a:ext cx="2000264" cy="2714644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4" name="Рисунок 3" descr="SAM_1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09" y="1000108"/>
            <a:ext cx="3452837" cy="258962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Рисунок 4" descr="SAM_1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000108"/>
            <a:ext cx="3500430" cy="2625323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6" name="Рисунок 5" descr="SAM_1708.JPG"/>
          <p:cNvPicPr>
            <a:picLocks noChangeAspect="1"/>
          </p:cNvPicPr>
          <p:nvPr/>
        </p:nvPicPr>
        <p:blipFill>
          <a:blip r:embed="rId5" cstate="print"/>
          <a:srcRect r="16000"/>
          <a:stretch>
            <a:fillRect/>
          </a:stretch>
        </p:blipFill>
        <p:spPr>
          <a:xfrm>
            <a:off x="428596" y="3857628"/>
            <a:ext cx="3000396" cy="2714644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8" name="Рисунок 7" descr="SAM_1713.JPG"/>
          <p:cNvPicPr>
            <a:picLocks noChangeAspect="1"/>
          </p:cNvPicPr>
          <p:nvPr/>
        </p:nvPicPr>
        <p:blipFill>
          <a:blip r:embed="rId6" cstate="print"/>
          <a:srcRect l="11765" t="13072"/>
          <a:stretch>
            <a:fillRect/>
          </a:stretch>
        </p:blipFill>
        <p:spPr>
          <a:xfrm>
            <a:off x="5572132" y="3857628"/>
            <a:ext cx="3214678" cy="2714644"/>
          </a:xfrm>
          <a:prstGeom prst="rect">
            <a:avLst/>
          </a:prstGeom>
          <a:ln>
            <a:solidFill>
              <a:srgbClr val="0033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1716.JPG"/>
          <p:cNvPicPr>
            <a:picLocks noChangeAspect="1"/>
          </p:cNvPicPr>
          <p:nvPr/>
        </p:nvPicPr>
        <p:blipFill>
          <a:blip r:embed="rId2" cstate="print"/>
          <a:srcRect l="7500" t="17515"/>
          <a:stretch>
            <a:fillRect/>
          </a:stretch>
        </p:blipFill>
        <p:spPr>
          <a:xfrm rot="185580">
            <a:off x="4430665" y="1897582"/>
            <a:ext cx="4214842" cy="2818906"/>
          </a:xfrm>
          <a:prstGeom prst="ellipse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 descr="SAM_1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0726">
            <a:off x="857224" y="928670"/>
            <a:ext cx="3143240" cy="2357430"/>
          </a:xfrm>
          <a:prstGeom prst="round2Diag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Рисунок 9" descr="SAM_1729.JPG"/>
          <p:cNvPicPr>
            <a:picLocks noChangeAspect="1"/>
          </p:cNvPicPr>
          <p:nvPr/>
        </p:nvPicPr>
        <p:blipFill>
          <a:blip r:embed="rId4" cstate="print"/>
          <a:srcRect l="4411" t="11764" r="13236"/>
          <a:stretch>
            <a:fillRect/>
          </a:stretch>
        </p:blipFill>
        <p:spPr>
          <a:xfrm>
            <a:off x="428596" y="3472372"/>
            <a:ext cx="3857652" cy="3099876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 rot="222402">
            <a:off x="5512879" y="941367"/>
            <a:ext cx="261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Шофёры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93602">
            <a:off x="1000100" y="28572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Парикмахеры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4" name="Text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124744"/>
            <a:ext cx="82296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400" dirty="0"/>
              <a:t>Дети овладевают навыками выразительной речи, правилами поведения и этикета общения со сверстниками и взрослыми.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400" dirty="0"/>
              <a:t>Проявляют интерес, желание к театральному искусству.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400" dirty="0"/>
              <a:t>Умеют передавать различные чувства, используя мимику, жест, интонацию.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400" dirty="0"/>
              <a:t>Самостоятельно исполняют и передают образы сказочных персонажей.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400" dirty="0"/>
              <a:t>Предметно-пространственная развивающая среда </a:t>
            </a:r>
            <a:r>
              <a:rPr lang="ru-RU" altLang="ru-RU" sz="2400" dirty="0" smtClean="0"/>
              <a:t>группы дополнилась </a:t>
            </a:r>
            <a:r>
              <a:rPr lang="ru-RU" altLang="ru-RU" sz="2400" dirty="0"/>
              <a:t>различными видами </a:t>
            </a:r>
            <a:r>
              <a:rPr lang="ru-RU" altLang="ru-RU" sz="2400" dirty="0" smtClean="0"/>
              <a:t>театров, картотеками </a:t>
            </a:r>
            <a:r>
              <a:rPr lang="ru-RU" altLang="ru-RU" sz="2400" dirty="0"/>
              <a:t>творческих игр.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ru-RU" altLang="ru-RU" sz="2400" dirty="0"/>
              <a:t>Установлен тесный контакт с родителями.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b="1" dirty="0" smtClean="0">
                <a:solidFill>
                  <a:srgbClr val="FF0000"/>
                </a:solidFill>
              </a:rPr>
              <a:t>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7148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детей, через театрализованную деятельность, приобщать к сказкам посредством различных видов театра.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214554"/>
            <a:ext cx="78581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1.Развивать внимание у ребенка, слушать речь взрослого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понимать содержание сказки и действовать в соответствии с ним;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Воспитывать выдержку, развивать память;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3.Развитие интонационной выразительной речи (эмоциональность);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Развитие умственной и речевой активности;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5.Развивать умение с помощью взрослого инсценировать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драматизировать небольшие отрывки из народных сказок.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6.Помогать робким и застенчивым детям включаться </a:t>
            </a:r>
          </a:p>
          <a:p>
            <a:pPr marL="457200" indent="-457200" algn="just"/>
            <a:r>
              <a:rPr lang="ru-RU" sz="2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театрализованную игру.</a:t>
            </a:r>
            <a:endParaRPr lang="ru-RU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4294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571472" y="64291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</a:t>
            </a:r>
          </a:p>
          <a:p>
            <a:pPr algn="just"/>
            <a:r>
              <a:rPr lang="ru-RU" sz="1600" dirty="0" smtClean="0"/>
              <a:t>   </a:t>
            </a:r>
            <a:r>
              <a:rPr lang="ru-RU" sz="1600" dirty="0" smtClean="0">
                <a:solidFill>
                  <a:srgbClr val="FF0066"/>
                </a:solidFill>
              </a:rPr>
              <a:t>В театральном уголке  разместили различные виды театров: театр на </a:t>
            </a:r>
            <a:r>
              <a:rPr lang="ru-RU" sz="1600" dirty="0" err="1" smtClean="0">
                <a:solidFill>
                  <a:srgbClr val="FF0066"/>
                </a:solidFill>
              </a:rPr>
              <a:t>фланелеграфе</a:t>
            </a:r>
            <a:r>
              <a:rPr lang="ru-RU" sz="1600" dirty="0" smtClean="0">
                <a:solidFill>
                  <a:srgbClr val="FF0066"/>
                </a:solidFill>
              </a:rPr>
              <a:t>, пальчиковый (вязанный, бумажный), куклы </a:t>
            </a:r>
            <a:r>
              <a:rPr lang="ru-RU" sz="1600" dirty="0" err="1" smtClean="0">
                <a:solidFill>
                  <a:srgbClr val="FF0066"/>
                </a:solidFill>
              </a:rPr>
              <a:t>би-ба-бо</a:t>
            </a:r>
            <a:r>
              <a:rPr lang="ru-RU" sz="1600" dirty="0" smtClean="0">
                <a:solidFill>
                  <a:srgbClr val="FF0066"/>
                </a:solidFill>
              </a:rPr>
              <a:t>, театр резиновых и деревянных игрушек, конусов, плоскостной, театр на ложках, театр на палочках. В группе имеется колонка, сделана подборка песен, которые используются в различных режимных моментах театрализованной деятельности.</a:t>
            </a:r>
            <a:endParaRPr lang="ru-RU" sz="1600" dirty="0">
              <a:solidFill>
                <a:srgbClr val="FF0066"/>
              </a:solidFill>
            </a:endParaRPr>
          </a:p>
        </p:txBody>
      </p:sp>
      <p:pic>
        <p:nvPicPr>
          <p:cNvPr id="9" name="Рисунок 8" descr="SAM_1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491374" y="3134318"/>
            <a:ext cx="3929088" cy="2946814"/>
          </a:xfrm>
          <a:prstGeom prst="roundRect">
            <a:avLst/>
          </a:prstGeom>
          <a:ln>
            <a:solidFill>
              <a:srgbClr val="FF0066"/>
            </a:solidFill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2656"/>
            <a:ext cx="8243887" cy="9357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 Театр на </a:t>
            </a:r>
            <a:r>
              <a:rPr lang="ru-RU" sz="3200" b="1" dirty="0" err="1" smtClean="0">
                <a:solidFill>
                  <a:srgbClr val="0070C0"/>
                </a:solidFill>
                <a:latin typeface="Georgia" pitchFamily="18" charset="0"/>
              </a:rPr>
              <a:t>фланелеграфе</a:t>
            </a:r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ru-RU" sz="32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12776"/>
            <a:ext cx="8568952" cy="515719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1600" b="1" dirty="0">
                <a:solidFill>
                  <a:srgbClr val="FF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Развивает 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</a:rPr>
              <a:t>ловкость, умение управлять своими движениями,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8" charset="0"/>
              </a:rPr>
              <a:t> помогает концентрировать </a:t>
            </a:r>
            <a:r>
              <a:rPr lang="ru-RU" sz="1600" b="1" dirty="0">
                <a:solidFill>
                  <a:srgbClr val="FF0000"/>
                </a:solidFill>
                <a:latin typeface="Georgia" pitchFamily="18" charset="0"/>
              </a:rPr>
              <a:t>внимание на одном виде деятельности.</a:t>
            </a:r>
          </a:p>
        </p:txBody>
      </p:sp>
      <p:pic>
        <p:nvPicPr>
          <p:cNvPr id="1026" name="Picture 2" descr="L:\DCIM\101PHOTO\SAM_1661.JPG"/>
          <p:cNvPicPr>
            <a:picLocks noChangeAspect="1" noChangeArrowheads="1"/>
          </p:cNvPicPr>
          <p:nvPr/>
        </p:nvPicPr>
        <p:blipFill>
          <a:blip r:embed="rId2" cstate="print"/>
          <a:srcRect t="5000" b="2500"/>
          <a:stretch>
            <a:fillRect/>
          </a:stretch>
        </p:blipFill>
        <p:spPr bwMode="auto">
          <a:xfrm>
            <a:off x="357158" y="2786059"/>
            <a:ext cx="2714644" cy="250033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27" name="Picture 3" descr="L:\DCIM\101PHOTO\SAM_1662.JPG"/>
          <p:cNvPicPr>
            <a:picLocks noChangeAspect="1" noChangeArrowheads="1"/>
          </p:cNvPicPr>
          <p:nvPr/>
        </p:nvPicPr>
        <p:blipFill>
          <a:blip r:embed="rId3" cstate="print"/>
          <a:srcRect l="5263" t="5780" r="5734" b="12500"/>
          <a:stretch>
            <a:fillRect/>
          </a:stretch>
        </p:blipFill>
        <p:spPr bwMode="auto">
          <a:xfrm>
            <a:off x="3143240" y="4071942"/>
            <a:ext cx="2803400" cy="2500330"/>
          </a:xfrm>
          <a:prstGeom prst="round2Diag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Рисунок 6" descr="SAM_1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786058"/>
            <a:ext cx="2762269" cy="2071702"/>
          </a:xfrm>
          <a:prstGeom prst="round2DiagRect">
            <a:avLst/>
          </a:prstGeom>
          <a:ln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86116" y="314324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«Курочка Ряба»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357166"/>
            <a:ext cx="3714776" cy="2143140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ru-RU" sz="1700" b="1" dirty="0">
                <a:solidFill>
                  <a:srgbClr val="C00000"/>
                </a:solidFill>
                <a:latin typeface="Georgia" pitchFamily="18" charset="0"/>
              </a:rPr>
              <a:t>Пальчиковый    </a:t>
            </a:r>
            <a:r>
              <a:rPr lang="ru-RU" sz="1700" b="1" dirty="0" smtClean="0">
                <a:solidFill>
                  <a:srgbClr val="C00000"/>
                </a:solidFill>
                <a:latin typeface="Georgia" pitchFamily="18" charset="0"/>
              </a:rPr>
              <a:t>театр( вязанный, бумажный)</a:t>
            </a:r>
            <a:endParaRPr lang="ru-RU" sz="1700" b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66"/>
                </a:solidFill>
                <a:latin typeface="Georgia" pitchFamily="18" charset="0"/>
              </a:rPr>
              <a:t>Способствует </a:t>
            </a:r>
            <a:r>
              <a:rPr lang="ru-RU" sz="1700" b="1" dirty="0">
                <a:solidFill>
                  <a:srgbClr val="FF0066"/>
                </a:solidFill>
                <a:latin typeface="Georgia" pitchFamily="18" charset="0"/>
              </a:rPr>
              <a:t>развитию речи, внимания, памяти;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66"/>
                </a:solidFill>
                <a:latin typeface="Georgia" pitchFamily="18" charset="0"/>
              </a:rPr>
              <a:t>формирует </a:t>
            </a:r>
            <a:r>
              <a:rPr lang="ru-RU" sz="1700" b="1" dirty="0">
                <a:solidFill>
                  <a:srgbClr val="FF0066"/>
                </a:solidFill>
                <a:latin typeface="Georgia" pitchFamily="18" charset="0"/>
              </a:rPr>
              <a:t>пространственные представления;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66"/>
                </a:solidFill>
                <a:latin typeface="Georgia" pitchFamily="18" charset="0"/>
              </a:rPr>
              <a:t>развивает </a:t>
            </a:r>
            <a:r>
              <a:rPr lang="ru-RU" sz="1700" b="1" dirty="0">
                <a:solidFill>
                  <a:srgbClr val="FF0066"/>
                </a:solidFill>
                <a:latin typeface="Georgia" pitchFamily="18" charset="0"/>
              </a:rPr>
              <a:t>ловкость, точность, выразительность, координацию движений;</a:t>
            </a:r>
          </a:p>
          <a:p>
            <a:pPr>
              <a:buNone/>
            </a:pPr>
            <a:endParaRPr lang="ru-RU" sz="1400" b="1" dirty="0">
              <a:solidFill>
                <a:srgbClr val="FF0066"/>
              </a:solidFill>
              <a:latin typeface="Georgia" pitchFamily="18" charset="0"/>
            </a:endParaRPr>
          </a:p>
        </p:txBody>
      </p:sp>
      <p:pic>
        <p:nvPicPr>
          <p:cNvPr id="7" name="Рисунок 6" descr="SAM_1654.JPG"/>
          <p:cNvPicPr>
            <a:picLocks noChangeAspect="1"/>
          </p:cNvPicPr>
          <p:nvPr/>
        </p:nvPicPr>
        <p:blipFill>
          <a:blip r:embed="rId2" cstate="print"/>
          <a:srcRect l="2027" t="13514" r="2703" b="13513"/>
          <a:stretch>
            <a:fillRect/>
          </a:stretch>
        </p:blipFill>
        <p:spPr>
          <a:xfrm>
            <a:off x="2928926" y="2357430"/>
            <a:ext cx="3310782" cy="2000264"/>
          </a:xfrm>
          <a:prstGeom prst="roundRect">
            <a:avLst/>
          </a:prstGeom>
          <a:ln>
            <a:solidFill>
              <a:srgbClr val="0033CC"/>
            </a:solidFill>
          </a:ln>
        </p:spPr>
      </p:pic>
      <p:pic>
        <p:nvPicPr>
          <p:cNvPr id="4" name="Рисунок 3" descr="SAM_1657.JPG"/>
          <p:cNvPicPr>
            <a:picLocks noChangeAspect="1"/>
          </p:cNvPicPr>
          <p:nvPr/>
        </p:nvPicPr>
        <p:blipFill>
          <a:blip r:embed="rId3" cstate="print"/>
          <a:srcRect l="7143" t="18667" b="14667"/>
          <a:stretch>
            <a:fillRect/>
          </a:stretch>
        </p:blipFill>
        <p:spPr>
          <a:xfrm>
            <a:off x="5429256" y="357166"/>
            <a:ext cx="3357585" cy="1958592"/>
          </a:xfrm>
          <a:prstGeom prst="roundRect">
            <a:avLst/>
          </a:prstGeom>
          <a:ln>
            <a:solidFill>
              <a:srgbClr val="0000CC"/>
            </a:solidFill>
          </a:ln>
        </p:spPr>
      </p:pic>
      <p:pic>
        <p:nvPicPr>
          <p:cNvPr id="5" name="Рисунок 4" descr="SAM_1660.JPG"/>
          <p:cNvPicPr>
            <a:picLocks noChangeAspect="1"/>
          </p:cNvPicPr>
          <p:nvPr/>
        </p:nvPicPr>
        <p:blipFill>
          <a:blip r:embed="rId4" cstate="print"/>
          <a:srcRect t="8844" b="6802"/>
          <a:stretch>
            <a:fillRect/>
          </a:stretch>
        </p:blipFill>
        <p:spPr>
          <a:xfrm>
            <a:off x="357158" y="4429132"/>
            <a:ext cx="3505499" cy="2071702"/>
          </a:xfrm>
          <a:prstGeom prst="roundRect">
            <a:avLst/>
          </a:prstGeom>
          <a:ln>
            <a:solidFill>
              <a:srgbClr val="0000C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7158" y="285749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«Колобок»</a:t>
            </a:r>
            <a:endParaRPr lang="ru-RU" sz="32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AM_1659.JPG"/>
          <p:cNvPicPr>
            <a:picLocks noChangeAspect="1"/>
          </p:cNvPicPr>
          <p:nvPr/>
        </p:nvPicPr>
        <p:blipFill>
          <a:blip r:embed="rId5" cstate="print"/>
          <a:srcRect l="4054" t="8108" r="4729" b="18918"/>
          <a:stretch>
            <a:fillRect/>
          </a:stretch>
        </p:blipFill>
        <p:spPr>
          <a:xfrm>
            <a:off x="5214942" y="4429132"/>
            <a:ext cx="3571900" cy="2143141"/>
          </a:xfrm>
          <a:prstGeom prst="round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AM_1665.JPG"/>
          <p:cNvPicPr>
            <a:picLocks noChangeAspect="1"/>
          </p:cNvPicPr>
          <p:nvPr/>
        </p:nvPicPr>
        <p:blipFill>
          <a:blip r:embed="rId2" cstate="print"/>
          <a:srcRect l="14815" t="24828" b="8965"/>
          <a:stretch>
            <a:fillRect/>
          </a:stretch>
        </p:blipFill>
        <p:spPr>
          <a:xfrm>
            <a:off x="1091861" y="1714488"/>
            <a:ext cx="3408701" cy="1986980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Рисунок 10" descr="SAM_1666.JPG"/>
          <p:cNvPicPr>
            <a:picLocks noChangeAspect="1"/>
          </p:cNvPicPr>
          <p:nvPr/>
        </p:nvPicPr>
        <p:blipFill>
          <a:blip r:embed="rId3" cstate="print"/>
          <a:srcRect l="13154" t="11111" r="6045" b="22221"/>
          <a:stretch>
            <a:fillRect/>
          </a:stretch>
        </p:blipFill>
        <p:spPr>
          <a:xfrm>
            <a:off x="4643437" y="1714488"/>
            <a:ext cx="3259689" cy="2000264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 descr="SAM_1664.JPG"/>
          <p:cNvPicPr>
            <a:picLocks noChangeAspect="1"/>
          </p:cNvPicPr>
          <p:nvPr/>
        </p:nvPicPr>
        <p:blipFill>
          <a:blip r:embed="rId4" cstate="print"/>
          <a:srcRect l="7500" t="10000" b="6666"/>
          <a:stretch>
            <a:fillRect/>
          </a:stretch>
        </p:blipFill>
        <p:spPr>
          <a:xfrm>
            <a:off x="3000364" y="3929066"/>
            <a:ext cx="3383263" cy="2286016"/>
          </a:xfrm>
          <a:prstGeom prst="round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28992" y="785794"/>
            <a:ext cx="239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«Рукавичка»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28604"/>
            <a:ext cx="7067128" cy="428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33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85852" y="857232"/>
            <a:ext cx="7072362" cy="97154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1600" dirty="0">
                <a:solidFill>
                  <a:srgbClr val="7030A0"/>
                </a:solidFill>
              </a:rPr>
              <a:t>   </a:t>
            </a:r>
            <a:r>
              <a:rPr lang="ru-RU" sz="1600" dirty="0" smtClean="0">
                <a:solidFill>
                  <a:srgbClr val="7030A0"/>
                </a:solidFill>
              </a:rPr>
              <a:t>     </a:t>
            </a:r>
            <a:r>
              <a:rPr lang="ru-RU" sz="1600" b="1" dirty="0" smtClean="0">
                <a:solidFill>
                  <a:srgbClr val="7030A0"/>
                </a:solidFill>
                <a:latin typeface="Georgia" pitchFamily="18" charset="0"/>
              </a:rPr>
              <a:t>Посредством </a:t>
            </a: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куклы, одетой на руку, дети говорят о своих переживаниях, тревогах и радостях, поскольку полностью отождествляют </a:t>
            </a:r>
            <a:r>
              <a:rPr lang="ru-RU" sz="1600" b="1" dirty="0" smtClean="0">
                <a:solidFill>
                  <a:srgbClr val="7030A0"/>
                </a:solidFill>
                <a:latin typeface="Georgia" pitchFamily="18" charset="0"/>
              </a:rPr>
              <a:t>себя (свою </a:t>
            </a:r>
            <a:r>
              <a:rPr lang="ru-RU" sz="1600" b="1" dirty="0">
                <a:solidFill>
                  <a:srgbClr val="7030A0"/>
                </a:solidFill>
                <a:latin typeface="Georgia" pitchFamily="18" charset="0"/>
              </a:rPr>
              <a:t>руку) с куклой.</a:t>
            </a:r>
          </a:p>
        </p:txBody>
      </p:sp>
      <p:pic>
        <p:nvPicPr>
          <p:cNvPr id="5" name="Рисунок 4" descr="SAM_1717.JPG"/>
          <p:cNvPicPr>
            <a:picLocks noChangeAspect="1"/>
          </p:cNvPicPr>
          <p:nvPr/>
        </p:nvPicPr>
        <p:blipFill>
          <a:blip r:embed="rId2" cstate="print"/>
          <a:srcRect l="4762" t="9524" r="11904" b="20635"/>
          <a:stretch>
            <a:fillRect/>
          </a:stretch>
        </p:blipFill>
        <p:spPr>
          <a:xfrm>
            <a:off x="4786314" y="2071678"/>
            <a:ext cx="3295889" cy="2071702"/>
          </a:xfrm>
          <a:prstGeom prst="roundRect">
            <a:avLst/>
          </a:prstGeom>
          <a:ln>
            <a:solidFill>
              <a:srgbClr val="0000CC"/>
            </a:solidFill>
          </a:ln>
        </p:spPr>
      </p:pic>
      <p:pic>
        <p:nvPicPr>
          <p:cNvPr id="9" name="Рисунок 8" descr="SAM_1722.JPG"/>
          <p:cNvPicPr>
            <a:picLocks noChangeAspect="1"/>
          </p:cNvPicPr>
          <p:nvPr/>
        </p:nvPicPr>
        <p:blipFill>
          <a:blip r:embed="rId3" cstate="print"/>
          <a:srcRect t="3175" b="4761"/>
          <a:stretch>
            <a:fillRect/>
          </a:stretch>
        </p:blipFill>
        <p:spPr>
          <a:xfrm>
            <a:off x="1500166" y="2071678"/>
            <a:ext cx="3107520" cy="2071702"/>
          </a:xfrm>
          <a:prstGeom prst="roundRect">
            <a:avLst/>
          </a:prstGeom>
          <a:ln>
            <a:solidFill>
              <a:srgbClr val="0000CC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86116" y="164305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«Кот, петушок и лиса»</a:t>
            </a:r>
            <a:endParaRPr lang="ru-RU" sz="24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SAM_1723.JPG"/>
          <p:cNvPicPr>
            <a:picLocks noChangeAspect="1"/>
          </p:cNvPicPr>
          <p:nvPr/>
        </p:nvPicPr>
        <p:blipFill>
          <a:blip r:embed="rId4" cstate="print"/>
          <a:srcRect t="15000" r="4999" b="24999"/>
          <a:stretch>
            <a:fillRect/>
          </a:stretch>
        </p:blipFill>
        <p:spPr>
          <a:xfrm>
            <a:off x="1000100" y="4714884"/>
            <a:ext cx="3770339" cy="1785950"/>
          </a:xfrm>
          <a:prstGeom prst="round2DiagRect">
            <a:avLst/>
          </a:prstGeom>
          <a:ln>
            <a:solidFill>
              <a:srgbClr val="FF0066"/>
            </a:solidFill>
          </a:ln>
        </p:spPr>
      </p:pic>
      <p:pic>
        <p:nvPicPr>
          <p:cNvPr id="13" name="Рисунок 12" descr="SAM_1724.JPG"/>
          <p:cNvPicPr>
            <a:picLocks noChangeAspect="1"/>
          </p:cNvPicPr>
          <p:nvPr/>
        </p:nvPicPr>
        <p:blipFill>
          <a:blip r:embed="rId5" cstate="print"/>
          <a:srcRect l="18182" t="4040" r="9090" b="3029"/>
          <a:stretch>
            <a:fillRect/>
          </a:stretch>
        </p:blipFill>
        <p:spPr>
          <a:xfrm>
            <a:off x="5286380" y="4643446"/>
            <a:ext cx="2071702" cy="1985381"/>
          </a:xfrm>
          <a:prstGeom prst="round2DiagRect">
            <a:avLst/>
          </a:prstGeom>
          <a:ln>
            <a:solidFill>
              <a:srgbClr val="FF0066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214546" y="421481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2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47204"/>
            <a:ext cx="8243887" cy="6814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Театр резиновых и деревянных игрушек, конусов, плоскостной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2"/>
            <a:ext cx="8686800" cy="5256807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33CC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1400" b="1" dirty="0">
                <a:solidFill>
                  <a:srgbClr val="0033CC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1400" b="1" dirty="0">
                <a:solidFill>
                  <a:srgbClr val="0033CC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8" name="Рисунок 7" descr="SAM_1670.JPG"/>
          <p:cNvPicPr>
            <a:picLocks noChangeAspect="1"/>
          </p:cNvPicPr>
          <p:nvPr/>
        </p:nvPicPr>
        <p:blipFill>
          <a:blip r:embed="rId2" cstate="print"/>
          <a:srcRect b="27499"/>
          <a:stretch>
            <a:fillRect/>
          </a:stretch>
        </p:blipFill>
        <p:spPr>
          <a:xfrm>
            <a:off x="2428860" y="2071678"/>
            <a:ext cx="4072753" cy="2214578"/>
          </a:xfrm>
          <a:prstGeom prst="round2Diag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 descr="20171207_160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429132"/>
            <a:ext cx="2857488" cy="2143116"/>
          </a:xfrm>
          <a:prstGeom prst="rect">
            <a:avLst/>
          </a:prstGeom>
          <a:ln>
            <a:solidFill>
              <a:srgbClr val="0000CC"/>
            </a:solidFill>
          </a:ln>
        </p:spPr>
      </p:pic>
      <p:pic>
        <p:nvPicPr>
          <p:cNvPr id="9" name="Рисунок 8" descr="20171207_160210.jpg"/>
          <p:cNvPicPr>
            <a:picLocks noChangeAspect="1"/>
          </p:cNvPicPr>
          <p:nvPr/>
        </p:nvPicPr>
        <p:blipFill>
          <a:blip r:embed="rId4" cstate="print"/>
          <a:srcRect r="7500"/>
          <a:stretch>
            <a:fillRect/>
          </a:stretch>
        </p:blipFill>
        <p:spPr>
          <a:xfrm>
            <a:off x="357158" y="4429132"/>
            <a:ext cx="2643206" cy="2143140"/>
          </a:xfrm>
          <a:prstGeom prst="rect">
            <a:avLst/>
          </a:prstGeom>
          <a:ln>
            <a:solidFill>
              <a:srgbClr val="0033CC"/>
            </a:solidFill>
          </a:ln>
        </p:spPr>
      </p:pic>
      <p:pic>
        <p:nvPicPr>
          <p:cNvPr id="10" name="Рисунок 9" descr="SAM_1726.JPG"/>
          <p:cNvPicPr>
            <a:picLocks noChangeAspect="1"/>
          </p:cNvPicPr>
          <p:nvPr/>
        </p:nvPicPr>
        <p:blipFill>
          <a:blip r:embed="rId5" cstate="print"/>
          <a:srcRect l="9302" t="6202" r="2325" b="6976"/>
          <a:stretch>
            <a:fillRect/>
          </a:stretch>
        </p:blipFill>
        <p:spPr>
          <a:xfrm>
            <a:off x="6000760" y="4429132"/>
            <a:ext cx="2811596" cy="2143140"/>
          </a:xfrm>
          <a:prstGeom prst="rect">
            <a:avLst/>
          </a:prstGeom>
          <a:ln>
            <a:solidFill>
              <a:srgbClr val="0000CC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1668.JPG"/>
          <p:cNvPicPr>
            <a:picLocks noChangeAspect="1"/>
          </p:cNvPicPr>
          <p:nvPr/>
        </p:nvPicPr>
        <p:blipFill>
          <a:blip r:embed="rId2" cstate="print"/>
          <a:srcRect b="28682"/>
          <a:stretch>
            <a:fillRect/>
          </a:stretch>
        </p:blipFill>
        <p:spPr>
          <a:xfrm>
            <a:off x="714348" y="1428736"/>
            <a:ext cx="3606066" cy="192882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 descr="SAM_1669.JPG"/>
          <p:cNvPicPr>
            <a:picLocks noChangeAspect="1"/>
          </p:cNvPicPr>
          <p:nvPr/>
        </p:nvPicPr>
        <p:blipFill>
          <a:blip r:embed="rId3" cstate="print"/>
          <a:srcRect b="22221"/>
          <a:stretch>
            <a:fillRect/>
          </a:stretch>
        </p:blipFill>
        <p:spPr>
          <a:xfrm>
            <a:off x="5072066" y="1428736"/>
            <a:ext cx="3286148" cy="191693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8" name="Рисунок 7" descr="SAM_1671.JPG"/>
          <p:cNvPicPr>
            <a:picLocks noChangeAspect="1"/>
          </p:cNvPicPr>
          <p:nvPr/>
        </p:nvPicPr>
        <p:blipFill>
          <a:blip r:embed="rId4" cstate="print"/>
          <a:srcRect l="5555" b="3703"/>
          <a:stretch>
            <a:fillRect/>
          </a:stretch>
        </p:blipFill>
        <p:spPr>
          <a:xfrm rot="16200000">
            <a:off x="3126756" y="3802676"/>
            <a:ext cx="3176242" cy="242889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643042" y="35716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Театр на ложках, палочках</a:t>
            </a:r>
            <a:endParaRPr lang="ru-RU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92867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«Два жадных медвежонка»</a:t>
            </a:r>
            <a:endParaRPr lang="ru-RU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78_wv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178_wvn</Template>
  <TotalTime>8391563</TotalTime>
  <Words>359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178_wvn</vt:lpstr>
      <vt:lpstr> Организация театрализованной деятельности во  2 мл.группе  Подготовили: Лапина Е.Н.                          Нечаева О.Е.  </vt:lpstr>
      <vt:lpstr>Слайд 2</vt:lpstr>
      <vt:lpstr>Слайд 3</vt:lpstr>
      <vt:lpstr> Театр на фланелеграфе </vt:lpstr>
      <vt:lpstr>Слайд 5</vt:lpstr>
      <vt:lpstr>Слайд 6</vt:lpstr>
      <vt:lpstr>Театр кукол Би-ба-бо</vt:lpstr>
      <vt:lpstr>Театр резиновых и деревянных игрушек, конусов, плоскостной</vt:lpstr>
      <vt:lpstr>Слайд 9</vt:lpstr>
      <vt:lpstr>Театральные сценки  с масками-шапочками</vt:lpstr>
      <vt:lpstr>Театральные сценки с масками-шапочками</vt:lpstr>
      <vt:lpstr>Слайд 12</vt:lpstr>
      <vt:lpstr>Сюжетно-ролевые игры</vt:lpstr>
      <vt:lpstr>Слайд 14</vt:lpstr>
      <vt:lpstr>Планируемые результаты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user</cp:lastModifiedBy>
  <cp:revision>86</cp:revision>
  <cp:lastPrinted>2016-11-16T16:23:04Z</cp:lastPrinted>
  <dcterms:created xsi:type="dcterms:W3CDTF">2012-09-13T07:56:08Z</dcterms:created>
  <dcterms:modified xsi:type="dcterms:W3CDTF">2017-12-14T12:48:08Z</dcterms:modified>
</cp:coreProperties>
</file>